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8"/>
  </p:notesMasterIdLst>
  <p:handoutMasterIdLst>
    <p:handoutMasterId r:id="rId59"/>
  </p:handoutMasterIdLst>
  <p:sldIdLst>
    <p:sldId id="261" r:id="rId3"/>
    <p:sldId id="271" r:id="rId4"/>
    <p:sldId id="274" r:id="rId5"/>
    <p:sldId id="275" r:id="rId6"/>
    <p:sldId id="294" r:id="rId7"/>
    <p:sldId id="304" r:id="rId8"/>
    <p:sldId id="276" r:id="rId9"/>
    <p:sldId id="277" r:id="rId10"/>
    <p:sldId id="278" r:id="rId11"/>
    <p:sldId id="279" r:id="rId12"/>
    <p:sldId id="280" r:id="rId13"/>
    <p:sldId id="281" r:id="rId14"/>
    <p:sldId id="282" r:id="rId15"/>
    <p:sldId id="283" r:id="rId16"/>
    <p:sldId id="284" r:id="rId17"/>
    <p:sldId id="285" r:id="rId18"/>
    <p:sldId id="287" r:id="rId19"/>
    <p:sldId id="288" r:id="rId20"/>
    <p:sldId id="286" r:id="rId21"/>
    <p:sldId id="289" r:id="rId22"/>
    <p:sldId id="290" r:id="rId23"/>
    <p:sldId id="291" r:id="rId24"/>
    <p:sldId id="292" r:id="rId25"/>
    <p:sldId id="293" r:id="rId26"/>
    <p:sldId id="295" r:id="rId27"/>
    <p:sldId id="296" r:id="rId28"/>
    <p:sldId id="297" r:id="rId29"/>
    <p:sldId id="298" r:id="rId30"/>
    <p:sldId id="299" r:id="rId31"/>
    <p:sldId id="300" r:id="rId32"/>
    <p:sldId id="301" r:id="rId33"/>
    <p:sldId id="302" r:id="rId34"/>
    <p:sldId id="303" r:id="rId35"/>
    <p:sldId id="305" r:id="rId36"/>
    <p:sldId id="273" r:id="rId37"/>
    <p:sldId id="307" r:id="rId38"/>
    <p:sldId id="306"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72651" autoAdjust="0"/>
  </p:normalViewPr>
  <p:slideViewPr>
    <p:cSldViewPr snapToGrid="0">
      <p:cViewPr varScale="1">
        <p:scale>
          <a:sx n="72" d="100"/>
          <a:sy n="72" d="100"/>
        </p:scale>
        <p:origin x="488" y="20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button we added has a text value of @string/send. This means we need to add a string called “send” to </a:t>
            </a:r>
            <a:r>
              <a:rPr lang="en-US" sz="1200" kern="1200" dirty="0" err="1" smtClean="0">
                <a:solidFill>
                  <a:schemeClr val="tx1"/>
                </a:solidFill>
                <a:effectLst/>
                <a:latin typeface="+mn-lt"/>
                <a:ea typeface="+mn-ea"/>
                <a:cs typeface="+mn-cs"/>
              </a:rPr>
              <a:t>strings.xml</a:t>
            </a:r>
            <a:r>
              <a:rPr lang="en-US" sz="1200" kern="1200" dirty="0" smtClean="0">
                <a:solidFill>
                  <a:schemeClr val="tx1"/>
                </a:solidFill>
                <a:effectLst/>
                <a:latin typeface="+mn-lt"/>
                <a:ea typeface="+mn-ea"/>
                <a:cs typeface="+mn-cs"/>
              </a:rPr>
              <a:t> and give it a value. This value is the text we want to appear on the button.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24546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line in the &lt;Button&gt; </a:t>
            </a:r>
            <a:r>
              <a:rPr lang="en-US" sz="1200" b="0" i="0" kern="1200" dirty="0" err="1" smtClean="0">
                <a:solidFill>
                  <a:schemeClr val="tx1"/>
                </a:solidFill>
                <a:effectLst/>
                <a:latin typeface="+mn-lt"/>
                <a:ea typeface="+mn-ea"/>
                <a:cs typeface="+mn-cs"/>
              </a:rPr>
              <a:t>elementandroid:onClick</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onSendMessage"means</a:t>
            </a:r>
            <a:r>
              <a:rPr lang="en-US" sz="1200" b="0" i="0" kern="1200" dirty="0" smtClean="0">
                <a:solidFill>
                  <a:schemeClr val="tx1"/>
                </a:solidFill>
                <a:effectLst/>
                <a:latin typeface="+mn-lt"/>
                <a:ea typeface="+mn-ea"/>
                <a:cs typeface="+mn-cs"/>
              </a:rPr>
              <a:t> that the </a:t>
            </a:r>
            <a:r>
              <a:rPr lang="en-US" sz="1200" b="0" i="0" kern="1200" dirty="0" err="1" smtClean="0">
                <a:solidFill>
                  <a:schemeClr val="tx1"/>
                </a:solidFill>
                <a:effectLst/>
                <a:latin typeface="+mn-lt"/>
                <a:ea typeface="+mn-ea"/>
                <a:cs typeface="+mn-cs"/>
              </a:rPr>
              <a:t>onSendMessage</a:t>
            </a:r>
            <a:r>
              <a:rPr lang="en-US" sz="1200" b="0" i="0" kern="1200" dirty="0" smtClean="0">
                <a:solidFill>
                  <a:schemeClr val="tx1"/>
                </a:solidFill>
                <a:effectLst/>
                <a:latin typeface="+mn-lt"/>
                <a:ea typeface="+mn-ea"/>
                <a:cs typeface="+mn-cs"/>
              </a:rPr>
              <a:t>() method in the activity will fire when the button is clicked. Let’s add this method to the activity </a:t>
            </a:r>
            <a:r>
              <a:rPr lang="en-US" sz="1200" b="0" i="0" kern="1200" dirty="0" err="1" smtClean="0">
                <a:solidFill>
                  <a:schemeClr val="tx1"/>
                </a:solidFill>
                <a:effectLst/>
                <a:latin typeface="+mn-lt"/>
                <a:ea typeface="+mn-ea"/>
                <a:cs typeface="+mn-cs"/>
              </a:rPr>
              <a:t>now.Open</a:t>
            </a:r>
            <a:r>
              <a:rPr lang="en-US" sz="1200" b="0" i="0" kern="1200" dirty="0" smtClean="0">
                <a:solidFill>
                  <a:schemeClr val="tx1"/>
                </a:solidFill>
                <a:effectLst/>
                <a:latin typeface="+mn-lt"/>
                <a:ea typeface="+mn-ea"/>
                <a:cs typeface="+mn-cs"/>
              </a:rPr>
              <a:t> up the </a:t>
            </a:r>
            <a:r>
              <a:rPr lang="en-US" sz="1200" b="0" i="0" kern="1200" dirty="0" err="1" smtClean="0">
                <a:solidFill>
                  <a:schemeClr val="tx1"/>
                </a:solidFill>
                <a:effectLst/>
                <a:latin typeface="+mn-lt"/>
                <a:ea typeface="+mn-ea"/>
                <a:cs typeface="+mn-cs"/>
              </a:rPr>
              <a:t>CreateMessageActivity.java</a:t>
            </a:r>
            <a:r>
              <a:rPr lang="en-US" sz="1200" b="0" i="0" kern="1200" dirty="0" smtClean="0">
                <a:solidFill>
                  <a:schemeClr val="tx1"/>
                </a:solidFill>
                <a:effectLst/>
                <a:latin typeface="+mn-lt"/>
                <a:ea typeface="+mn-ea"/>
                <a:cs typeface="+mn-cs"/>
              </a:rPr>
              <a:t> file and replace the code Android Studio created for you with the following: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30777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Android Studio has a wizard that lets you add extra activities and layouts to your apps. </a:t>
            </a:r>
            <a:r>
              <a:rPr lang="en-US" sz="1200" b="0" i="0" kern="1200" dirty="0" smtClean="0">
                <a:solidFill>
                  <a:schemeClr val="tx1"/>
                </a:solidFill>
                <a:effectLst/>
                <a:latin typeface="+mn-lt"/>
                <a:ea typeface="+mn-ea"/>
                <a:cs typeface="+mn-cs"/>
              </a:rPr>
              <a:t>To create the new activity, choose File → New → Activity, and choose the option for Blank Activity.</a:t>
            </a:r>
          </a:p>
          <a:p>
            <a:pPr fontAlgn="base"/>
            <a:r>
              <a:rPr lang="en-US" sz="1200" b="0" i="0" kern="1200" dirty="0" smtClean="0">
                <a:solidFill>
                  <a:schemeClr val="tx1"/>
                </a:solidFill>
                <a:effectLst/>
                <a:latin typeface="+mn-lt"/>
                <a:ea typeface="+mn-ea"/>
                <a:cs typeface="+mn-cs"/>
              </a:rPr>
              <a:t>Give the new activity a name of “</a:t>
            </a:r>
            <a:r>
              <a:rPr lang="en-US" sz="1200" b="0" i="0" kern="1200" dirty="0" err="1" smtClean="0">
                <a:solidFill>
                  <a:schemeClr val="tx1"/>
                </a:solidFill>
                <a:effectLst/>
                <a:latin typeface="+mn-lt"/>
                <a:ea typeface="+mn-ea"/>
                <a:cs typeface="+mn-cs"/>
              </a:rPr>
              <a:t>ReceiveMessageActivity</a:t>
            </a:r>
            <a:r>
              <a:rPr lang="en-US" sz="1200" b="0" i="0" kern="1200" dirty="0" smtClean="0">
                <a:solidFill>
                  <a:schemeClr val="tx1"/>
                </a:solidFill>
                <a:effectLst/>
                <a:latin typeface="+mn-lt"/>
                <a:ea typeface="+mn-ea"/>
                <a:cs typeface="+mn-cs"/>
              </a:rPr>
              <a:t>” and the layout a name of “</a:t>
            </a:r>
            <a:r>
              <a:rPr lang="en-US" sz="1200" b="0" i="0" kern="1200" dirty="0" err="1" smtClean="0">
                <a:solidFill>
                  <a:schemeClr val="tx1"/>
                </a:solidFill>
                <a:effectLst/>
                <a:latin typeface="+mn-lt"/>
                <a:ea typeface="+mn-ea"/>
                <a:cs typeface="+mn-cs"/>
              </a:rPr>
              <a:t>activity_receive_message</a:t>
            </a:r>
            <a:r>
              <a:rPr lang="en-US" sz="1200" b="0" i="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76006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Android Studio has a wizard that lets you add extra activities and layouts to your apps. </a:t>
            </a:r>
            <a:r>
              <a:rPr lang="en-US" sz="1200" b="0" i="0" kern="1200" dirty="0" smtClean="0">
                <a:solidFill>
                  <a:schemeClr val="tx1"/>
                </a:solidFill>
                <a:effectLst/>
                <a:latin typeface="+mn-lt"/>
                <a:ea typeface="+mn-ea"/>
                <a:cs typeface="+mn-cs"/>
              </a:rPr>
              <a:t>To create the new activity, choose File → New → Activity, and choose the option for Blank Activity.</a:t>
            </a:r>
          </a:p>
          <a:p>
            <a:pPr fontAlgn="base"/>
            <a:r>
              <a:rPr lang="en-US" sz="1200" b="0" i="0" kern="1200" dirty="0" smtClean="0">
                <a:solidFill>
                  <a:schemeClr val="tx1"/>
                </a:solidFill>
                <a:effectLst/>
                <a:latin typeface="+mn-lt"/>
                <a:ea typeface="+mn-ea"/>
                <a:cs typeface="+mn-cs"/>
              </a:rPr>
              <a:t>Give the new activity a name of “</a:t>
            </a:r>
            <a:r>
              <a:rPr lang="en-US" sz="1200" b="0" i="0" kern="1200" dirty="0" err="1" smtClean="0">
                <a:solidFill>
                  <a:schemeClr val="tx1"/>
                </a:solidFill>
                <a:effectLst/>
                <a:latin typeface="+mn-lt"/>
                <a:ea typeface="+mn-ea"/>
                <a:cs typeface="+mn-cs"/>
              </a:rPr>
              <a:t>ReceiveMessageActivity</a:t>
            </a:r>
            <a:r>
              <a:rPr lang="en-US" sz="1200" b="0" i="0" kern="1200" dirty="0" smtClean="0">
                <a:solidFill>
                  <a:schemeClr val="tx1"/>
                </a:solidFill>
                <a:effectLst/>
                <a:latin typeface="+mn-lt"/>
                <a:ea typeface="+mn-ea"/>
                <a:cs typeface="+mn-cs"/>
              </a:rPr>
              <a:t>” and the layout a name of “</a:t>
            </a:r>
            <a:r>
              <a:rPr lang="en-US" sz="1200" b="0" i="0" kern="1200" dirty="0" err="1" smtClean="0">
                <a:solidFill>
                  <a:schemeClr val="tx1"/>
                </a:solidFill>
                <a:effectLst/>
                <a:latin typeface="+mn-lt"/>
                <a:ea typeface="+mn-ea"/>
                <a:cs typeface="+mn-cs"/>
              </a:rPr>
              <a:t>activity_receive_message</a:t>
            </a:r>
            <a:r>
              <a:rPr lang="en-US" sz="1200" b="0" i="0" kern="120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33144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Each activity uses a different layout. </a:t>
            </a:r>
            <a:r>
              <a:rPr lang="en-US" sz="1200" kern="1200" dirty="0" err="1" smtClean="0">
                <a:solidFill>
                  <a:schemeClr val="tx1"/>
                </a:solidFill>
                <a:effectLst/>
                <a:latin typeface="+mn-lt"/>
                <a:ea typeface="+mn-ea"/>
                <a:cs typeface="+mn-cs"/>
              </a:rPr>
              <a:t>CreateMessageActivity</a:t>
            </a:r>
            <a:r>
              <a:rPr lang="en-US" sz="1200" kern="1200" dirty="0" smtClean="0">
                <a:solidFill>
                  <a:schemeClr val="tx1"/>
                </a:solidFill>
                <a:effectLst/>
                <a:latin typeface="+mn-lt"/>
                <a:ea typeface="+mn-ea"/>
                <a:cs typeface="+mn-cs"/>
              </a:rPr>
              <a:t> uses the layout </a:t>
            </a:r>
            <a:r>
              <a:rPr lang="en-US" sz="1200" kern="1200" dirty="0" err="1" smtClean="0">
                <a:solidFill>
                  <a:schemeClr val="tx1"/>
                </a:solidFill>
                <a:effectLst/>
                <a:latin typeface="+mn-lt"/>
                <a:ea typeface="+mn-ea"/>
                <a:cs typeface="+mn-cs"/>
              </a:rPr>
              <a:t>activity_create_message.xml</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uses the layout </a:t>
            </a:r>
            <a:r>
              <a:rPr lang="en-US" sz="1200" kern="1200" dirty="0" err="1" smtClean="0">
                <a:solidFill>
                  <a:schemeClr val="tx1"/>
                </a:solidFill>
                <a:effectLst/>
                <a:latin typeface="+mn-lt"/>
                <a:ea typeface="+mn-ea"/>
                <a:cs typeface="+mn-cs"/>
              </a:rPr>
              <a:t>activity_receive_message.xml</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9173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Behind the scenes, Android Studio also made a configuration change to the app in a file </a:t>
            </a:r>
            <a:r>
              <a:rPr lang="en-US" sz="1200" b="0" i="0" kern="1200" dirty="0" err="1" smtClean="0">
                <a:solidFill>
                  <a:schemeClr val="tx1"/>
                </a:solidFill>
                <a:effectLst/>
                <a:latin typeface="+mn-lt"/>
                <a:ea typeface="+mn-ea"/>
                <a:cs typeface="+mn-cs"/>
              </a:rPr>
              <a:t>called</a:t>
            </a:r>
            <a:r>
              <a:rPr lang="en-US" sz="1200" b="0" i="1" kern="1200" dirty="0" err="1" smtClean="0">
                <a:solidFill>
                  <a:schemeClr val="tx1"/>
                </a:solidFill>
                <a:effectLst/>
                <a:latin typeface="+mn-lt"/>
                <a:ea typeface="+mn-ea"/>
                <a:cs typeface="+mn-cs"/>
              </a:rPr>
              <a:t>AndroidManifest.xml</a:t>
            </a:r>
            <a:r>
              <a:rPr lang="en-US" sz="1200" b="0" i="1"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If you develop Android apps without an IDE, you’ll need to create this file manually.</a:t>
            </a:r>
          </a:p>
          <a:p>
            <a:pPr fontAlgn="base"/>
            <a:r>
              <a:rPr lang="en-US" sz="1200" kern="1200" dirty="0" smtClean="0">
                <a:solidFill>
                  <a:schemeClr val="tx1"/>
                </a:solidFill>
                <a:effectLst/>
                <a:latin typeface="+mn-lt"/>
                <a:ea typeface="+mn-ea"/>
                <a:cs typeface="+mn-cs"/>
              </a:rPr>
              <a:t>All activities need to be declared in </a:t>
            </a:r>
            <a:r>
              <a:rPr lang="en-US" sz="1200" kern="1200" dirty="0" err="1" smtClean="0">
                <a:solidFill>
                  <a:schemeClr val="tx1"/>
                </a:solidFill>
                <a:effectLst/>
                <a:latin typeface="+mn-lt"/>
                <a:ea typeface="+mn-ea"/>
                <a:cs typeface="+mn-cs"/>
              </a:rPr>
              <a:t>AndroidManifest.xml</a:t>
            </a:r>
            <a:r>
              <a:rPr lang="en-US" sz="1200" kern="1200" dirty="0" smtClean="0">
                <a:solidFill>
                  <a:schemeClr val="tx1"/>
                </a:solidFill>
                <a:effectLst/>
                <a:latin typeface="+mn-lt"/>
                <a:ea typeface="+mn-ea"/>
                <a:cs typeface="+mn-cs"/>
              </a:rPr>
              <a:t>. If an activity isn’t declared in the file, the system won’t know it exists. And if the system doesn’t know it exists, the activity will never run.</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994549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declare an activity in the manifest by including an &lt;activity&gt; element inside the &lt;application&gt; element. In fact, every activity in your app needs a corresponding &lt;activity&gt; element. Here’s the general format: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11348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Whenever you want an activity to start a second activity, you use an intent. It’s a type of message that allows you to bind separate objects (such as activities) together at runtime. If one activity wants to start a second activity, it does it by sending an intent to Android. Android will start the second activity and pass it the intent. </a:t>
            </a:r>
            <a:r>
              <a:rPr lang="en-US" sz="1200" b="0" i="0" kern="1200" dirty="0" smtClean="0">
                <a:solidFill>
                  <a:schemeClr val="tx1"/>
                </a:solidFill>
                <a:effectLst/>
                <a:latin typeface="+mn-lt"/>
                <a:ea typeface="+mn-ea"/>
                <a:cs typeface="+mn-cs"/>
              </a:rPr>
              <a:t>The first parameter tells Android which object the intent is from, and you can use the word </a:t>
            </a:r>
            <a:r>
              <a:rPr lang="en-US" dirty="0" smtClean="0"/>
              <a:t>this</a:t>
            </a:r>
            <a:r>
              <a:rPr lang="en-US" sz="1200" b="0" i="0" kern="1200" dirty="0" smtClean="0">
                <a:solidFill>
                  <a:schemeClr val="tx1"/>
                </a:solidFill>
                <a:effectLst/>
                <a:latin typeface="+mn-lt"/>
                <a:ea typeface="+mn-ea"/>
                <a:cs typeface="+mn-cs"/>
              </a:rPr>
              <a:t> to refer to the current activity. The second parameter is the class name of the activity that needs to receive the intent.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75499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you’ve created the intent, you pass it to Android like this: This tells Android to start the activity specified by the intent.</a:t>
            </a:r>
          </a:p>
          <a:p>
            <a:pPr fontAlgn="base"/>
            <a:r>
              <a:rPr lang="en-US" sz="1200" b="0" i="0" kern="1200" dirty="0" smtClean="0">
                <a:solidFill>
                  <a:schemeClr val="tx1"/>
                </a:solidFill>
                <a:effectLst/>
                <a:latin typeface="+mn-lt"/>
                <a:ea typeface="+mn-ea"/>
                <a:cs typeface="+mn-cs"/>
              </a:rPr>
              <a:t>Once Android receives the intent, it checks everything’s OK and tells the activity to start. If it can’t find the activity, it throws an </a:t>
            </a:r>
            <a:r>
              <a:rPr lang="en-US" sz="1200" b="1" i="0" kern="1200" dirty="0" err="1" smtClean="0">
                <a:solidFill>
                  <a:schemeClr val="tx1"/>
                </a:solidFill>
                <a:effectLst/>
                <a:latin typeface="+mn-lt"/>
                <a:ea typeface="+mn-ea"/>
                <a:cs typeface="+mn-cs"/>
              </a:rPr>
              <a:t>ActivityNotFoundException</a:t>
            </a:r>
            <a:r>
              <a:rPr lang="en-US" sz="1200" b="0" i="0" kern="1200" dirty="0" smtClean="0">
                <a:solidFill>
                  <a:schemeClr val="tx1"/>
                </a:solidFill>
                <a:effectLst/>
                <a:latin typeface="+mn-lt"/>
                <a:ea typeface="+mn-ea"/>
                <a:cs typeface="+mn-cs"/>
              </a:rPr>
              <a:t>.</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96506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754505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users want to do more than one thing so Most apps need more than one activity.</a:t>
            </a:r>
            <a:r>
              <a:rPr lang="en-US" baseline="0" dirty="0" smtClean="0"/>
              <a:t>  </a:t>
            </a:r>
            <a:r>
              <a:rPr lang="en-US" dirty="0" smtClean="0"/>
              <a:t>An activity is a single focused thing your user can do. If you chain multiple activities together to do something more complex, it’s called a task.</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Let’s put this into practice and use an intent to call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We want to launch the activity when the user clicks on the Send Message button, so we’ll add the two lines of code to our </a:t>
            </a:r>
            <a:r>
              <a:rPr lang="en-US" sz="1200" kern="1200" dirty="0" err="1" smtClean="0">
                <a:solidFill>
                  <a:schemeClr val="tx1"/>
                </a:solidFill>
                <a:effectLst/>
                <a:latin typeface="+mn-lt"/>
                <a:ea typeface="+mn-ea"/>
                <a:cs typeface="+mn-cs"/>
              </a:rPr>
              <a:t>onSendMessage</a:t>
            </a:r>
            <a:r>
              <a:rPr lang="en-US" sz="1200" kern="1200" dirty="0" smtClean="0">
                <a:solidFill>
                  <a:schemeClr val="tx1"/>
                </a:solidFill>
                <a:effectLst/>
                <a:latin typeface="+mn-lt"/>
                <a:ea typeface="+mn-ea"/>
                <a:cs typeface="+mn-cs"/>
              </a:rPr>
              <a:t>() method.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814711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1. When the app gets launched, the main activity, </a:t>
            </a:r>
            <a:r>
              <a:rPr lang="en-US" sz="1200" kern="1200" dirty="0" err="1" smtClean="0">
                <a:solidFill>
                  <a:schemeClr val="tx1"/>
                </a:solidFill>
                <a:effectLst/>
                <a:latin typeface="+mn-lt"/>
                <a:ea typeface="+mn-ea"/>
                <a:cs typeface="+mn-cs"/>
              </a:rPr>
              <a:t>CreateMessageActivity</a:t>
            </a:r>
            <a:r>
              <a:rPr lang="en-US" sz="1200" kern="1200" dirty="0" smtClean="0">
                <a:solidFill>
                  <a:schemeClr val="tx1"/>
                </a:solidFill>
                <a:effectLst/>
                <a:latin typeface="+mn-lt"/>
                <a:ea typeface="+mn-ea"/>
                <a:cs typeface="+mn-cs"/>
              </a:rPr>
              <a:t> starts.</a:t>
            </a:r>
          </a:p>
          <a:p>
            <a:pPr fontAlgn="base"/>
            <a:r>
              <a:rPr lang="en-US" sz="1200" kern="1200" dirty="0" smtClean="0">
                <a:solidFill>
                  <a:schemeClr val="tx1"/>
                </a:solidFill>
                <a:effectLst/>
                <a:latin typeface="+mn-lt"/>
                <a:ea typeface="+mn-ea"/>
                <a:cs typeface="+mn-cs"/>
              </a:rPr>
              <a:t>2. The user clicks on a </a:t>
            </a:r>
            <a:r>
              <a:rPr lang="en-US" sz="1200" kern="1200" dirty="0" err="1" smtClean="0">
                <a:solidFill>
                  <a:schemeClr val="tx1"/>
                </a:solidFill>
                <a:effectLst/>
                <a:latin typeface="+mn-lt"/>
                <a:ea typeface="+mn-ea"/>
                <a:cs typeface="+mn-cs"/>
              </a:rPr>
              <a:t>button.The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onSendMessage</a:t>
            </a:r>
            <a:r>
              <a:rPr lang="en-US" sz="1200" kern="1200" dirty="0" smtClean="0">
                <a:solidFill>
                  <a:schemeClr val="tx1"/>
                </a:solidFill>
                <a:effectLst/>
                <a:latin typeface="+mn-lt"/>
                <a:ea typeface="+mn-ea"/>
                <a:cs typeface="+mn-cs"/>
              </a:rPr>
              <a:t>() method in </a:t>
            </a:r>
            <a:r>
              <a:rPr lang="en-US" sz="1200" kern="1200" dirty="0" err="1" smtClean="0">
                <a:solidFill>
                  <a:schemeClr val="tx1"/>
                </a:solidFill>
                <a:effectLst/>
                <a:latin typeface="+mn-lt"/>
                <a:ea typeface="+mn-ea"/>
                <a:cs typeface="+mn-cs"/>
              </a:rPr>
              <a:t>CreateMessageActivity</a:t>
            </a:r>
            <a:r>
              <a:rPr lang="en-US" sz="1200" kern="1200" dirty="0" smtClean="0">
                <a:solidFill>
                  <a:schemeClr val="tx1"/>
                </a:solidFill>
                <a:effectLst/>
                <a:latin typeface="+mn-lt"/>
                <a:ea typeface="+mn-ea"/>
                <a:cs typeface="+mn-cs"/>
              </a:rPr>
              <a:t> responds to the click.</a:t>
            </a:r>
          </a:p>
          <a:p>
            <a:pPr fontAlgn="base"/>
            <a:r>
              <a:rPr lang="en-US" sz="1200" kern="1200" dirty="0" smtClean="0">
                <a:solidFill>
                  <a:schemeClr val="tx1"/>
                </a:solidFill>
                <a:effectLst/>
                <a:latin typeface="+mn-lt"/>
                <a:ea typeface="+mn-ea"/>
                <a:cs typeface="+mn-cs"/>
              </a:rPr>
              <a:t>3. The </a:t>
            </a:r>
            <a:r>
              <a:rPr lang="en-US" sz="1200" kern="1200" dirty="0" err="1" smtClean="0">
                <a:solidFill>
                  <a:schemeClr val="tx1"/>
                </a:solidFill>
                <a:effectLst/>
                <a:latin typeface="+mn-lt"/>
                <a:ea typeface="+mn-ea"/>
                <a:cs typeface="+mn-cs"/>
              </a:rPr>
              <a:t>onSendMessage</a:t>
            </a:r>
            <a:r>
              <a:rPr lang="en-US" sz="1200" kern="1200" dirty="0" smtClean="0">
                <a:solidFill>
                  <a:schemeClr val="tx1"/>
                </a:solidFill>
                <a:effectLst/>
                <a:latin typeface="+mn-lt"/>
                <a:ea typeface="+mn-ea"/>
                <a:cs typeface="+mn-cs"/>
              </a:rPr>
              <a:t>() method tells Android to start activity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using an </a:t>
            </a:r>
            <a:r>
              <a:rPr lang="en-US" sz="1200" kern="1200" dirty="0" err="1" smtClean="0">
                <a:solidFill>
                  <a:schemeClr val="tx1"/>
                </a:solidFill>
                <a:effectLst/>
                <a:latin typeface="+mn-lt"/>
                <a:ea typeface="+mn-ea"/>
                <a:cs typeface="+mn-cs"/>
              </a:rPr>
              <a:t>intent.Android</a:t>
            </a:r>
            <a:r>
              <a:rPr lang="en-US" sz="1200" kern="1200" dirty="0" smtClean="0">
                <a:solidFill>
                  <a:schemeClr val="tx1"/>
                </a:solidFill>
                <a:effectLst/>
                <a:latin typeface="+mn-lt"/>
                <a:ea typeface="+mn-ea"/>
                <a:cs typeface="+mn-cs"/>
              </a:rPr>
              <a:t> checks that the intent is OK, and then it tells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to start.</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0745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starts, it specifies that it uses layout </a:t>
            </a:r>
            <a:r>
              <a:rPr lang="en-US" sz="1200" kern="1200" dirty="0" err="1" smtClean="0">
                <a:solidFill>
                  <a:schemeClr val="tx1"/>
                </a:solidFill>
                <a:effectLst/>
                <a:latin typeface="+mn-lt"/>
                <a:ea typeface="+mn-ea"/>
                <a:cs typeface="+mn-cs"/>
              </a:rPr>
              <a:t>activity_receive_message.xml</a:t>
            </a:r>
            <a:r>
              <a:rPr lang="en-US" sz="1200" kern="1200" dirty="0" smtClean="0">
                <a:solidFill>
                  <a:schemeClr val="tx1"/>
                </a:solidFill>
                <a:effectLst/>
                <a:latin typeface="+mn-lt"/>
                <a:ea typeface="+mn-ea"/>
                <a:cs typeface="+mn-cs"/>
              </a:rPr>
              <a:t> and this gets displayed in a new window.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395381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err="1" smtClean="0"/>
              <a:t>CreateMessageActivity</a:t>
            </a:r>
            <a:r>
              <a:rPr lang="en-US" sz="1200" b="0" i="0" kern="1200" dirty="0" smtClean="0">
                <a:solidFill>
                  <a:schemeClr val="tx1"/>
                </a:solidFill>
                <a:effectLst/>
                <a:latin typeface="+mn-lt"/>
                <a:ea typeface="+mn-ea"/>
                <a:cs typeface="+mn-cs"/>
              </a:rPr>
              <a:t> starts, and when you click on the Send Message button, it launches </a:t>
            </a:r>
            <a:r>
              <a:rPr lang="en-US" dirty="0" err="1" smtClean="0"/>
              <a:t>ReceiveMessageActivity</a:t>
            </a:r>
            <a:r>
              <a:rPr lang="en-US" sz="1200" b="0" i="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55644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So far we’ve coded </a:t>
            </a:r>
            <a:r>
              <a:rPr lang="en-US" dirty="0" err="1" smtClean="0"/>
              <a:t>CreateMessageActivity</a:t>
            </a:r>
            <a:r>
              <a:rPr lang="en-US" sz="1200" b="0" i="0" kern="1200" dirty="0" smtClean="0">
                <a:solidFill>
                  <a:schemeClr val="tx1"/>
                </a:solidFill>
                <a:effectLst/>
                <a:latin typeface="+mn-lt"/>
                <a:ea typeface="+mn-ea"/>
                <a:cs typeface="+mn-cs"/>
              </a:rPr>
              <a:t> to start </a:t>
            </a:r>
            <a:r>
              <a:rPr lang="en-US" dirty="0" err="1" smtClean="0"/>
              <a:t>ReceiveMessageActivity</a:t>
            </a:r>
            <a:r>
              <a:rPr lang="en-US" sz="1200" b="0" i="0" kern="1200" dirty="0" smtClean="0">
                <a:solidFill>
                  <a:schemeClr val="tx1"/>
                </a:solidFill>
                <a:effectLst/>
                <a:latin typeface="+mn-lt"/>
                <a:ea typeface="+mn-ea"/>
                <a:cs typeface="+mn-cs"/>
              </a:rPr>
              <a:t> when the Send Message button is pressed. Next, we’ll get </a:t>
            </a:r>
            <a:r>
              <a:rPr lang="en-US" dirty="0" err="1" smtClean="0"/>
              <a:t>CreateMessageActivity</a:t>
            </a:r>
            <a:r>
              <a:rPr lang="en-US" sz="1200" b="0" i="0" kern="1200" dirty="0" smtClean="0">
                <a:solidFill>
                  <a:schemeClr val="tx1"/>
                </a:solidFill>
                <a:effectLst/>
                <a:latin typeface="+mn-lt"/>
                <a:ea typeface="+mn-ea"/>
                <a:cs typeface="+mn-cs"/>
              </a:rPr>
              <a:t> to pass text </a:t>
            </a:r>
            <a:r>
              <a:rPr lang="en-US" sz="1200" b="0" i="0" kern="1200" dirty="0" err="1" smtClean="0">
                <a:solidFill>
                  <a:schemeClr val="tx1"/>
                </a:solidFill>
                <a:effectLst/>
                <a:latin typeface="+mn-lt"/>
                <a:ea typeface="+mn-ea"/>
                <a:cs typeface="+mn-cs"/>
              </a:rPr>
              <a:t>to</a:t>
            </a:r>
            <a:r>
              <a:rPr lang="en-US" dirty="0" err="1" smtClean="0"/>
              <a:t>ReceiveMessageActivity</a:t>
            </a:r>
            <a:r>
              <a:rPr lang="en-US" sz="1200" b="0" i="0" kern="1200" dirty="0" smtClean="0">
                <a:solidFill>
                  <a:schemeClr val="tx1"/>
                </a:solidFill>
                <a:effectLst/>
                <a:latin typeface="+mn-lt"/>
                <a:ea typeface="+mn-ea"/>
                <a:cs typeface="+mn-cs"/>
              </a:rPr>
              <a:t> so that </a:t>
            </a:r>
            <a:r>
              <a:rPr lang="en-US" dirty="0" err="1" smtClean="0"/>
              <a:t>ReceiveMessageActivity</a:t>
            </a:r>
            <a:r>
              <a:rPr lang="en-US" sz="1200" b="0" i="0" kern="1200" dirty="0" smtClean="0">
                <a:solidFill>
                  <a:schemeClr val="tx1"/>
                </a:solidFill>
                <a:effectLst/>
                <a:latin typeface="+mn-lt"/>
                <a:ea typeface="+mn-ea"/>
                <a:cs typeface="+mn-cs"/>
              </a:rPr>
              <a:t> can display it. In order to accomplish this, we’ll do three things:</a:t>
            </a:r>
          </a:p>
          <a:p>
            <a:pPr fontAlgn="base"/>
            <a:r>
              <a:rPr lang="en-US" sz="1200" b="0" i="0" kern="1200" dirty="0" smtClean="0">
                <a:solidFill>
                  <a:schemeClr val="tx1"/>
                </a:solidFill>
                <a:effectLst/>
                <a:latin typeface="+mn-lt"/>
                <a:ea typeface="+mn-ea"/>
                <a:cs typeface="+mn-cs"/>
              </a:rPr>
              <a:t>Tweak the layout </a:t>
            </a:r>
            <a:r>
              <a:rPr lang="en-US" sz="1200" b="0" i="1" kern="1200" dirty="0" err="1" smtClean="0">
                <a:solidFill>
                  <a:schemeClr val="tx1"/>
                </a:solidFill>
                <a:effectLst/>
                <a:latin typeface="+mn-lt"/>
                <a:ea typeface="+mn-ea"/>
                <a:cs typeface="+mn-cs"/>
              </a:rPr>
              <a:t>activity_receive_message.xml</a:t>
            </a:r>
            <a:r>
              <a:rPr lang="en-US" sz="1200" b="0" i="0" kern="1200" dirty="0" smtClean="0">
                <a:solidFill>
                  <a:schemeClr val="tx1"/>
                </a:solidFill>
                <a:effectLst/>
                <a:latin typeface="+mn-lt"/>
                <a:ea typeface="+mn-ea"/>
                <a:cs typeface="+mn-cs"/>
              </a:rPr>
              <a:t> so that we can display the text. At the moment it’s the default layout the wizard gave us.</a:t>
            </a:r>
          </a:p>
          <a:p>
            <a:pPr fontAlgn="base"/>
            <a:r>
              <a:rPr lang="en-US" sz="1200" b="0" i="0" kern="1200" dirty="0" smtClean="0">
                <a:solidFill>
                  <a:schemeClr val="tx1"/>
                </a:solidFill>
                <a:effectLst/>
                <a:latin typeface="+mn-lt"/>
                <a:ea typeface="+mn-ea"/>
                <a:cs typeface="+mn-cs"/>
              </a:rPr>
              <a:t>Update </a:t>
            </a:r>
            <a:r>
              <a:rPr lang="en-US" sz="1200" b="0" i="1" kern="1200" dirty="0" err="1" smtClean="0">
                <a:solidFill>
                  <a:schemeClr val="tx1"/>
                </a:solidFill>
                <a:effectLst/>
                <a:latin typeface="+mn-lt"/>
                <a:ea typeface="+mn-ea"/>
                <a:cs typeface="+mn-cs"/>
              </a:rPr>
              <a:t>CreateMessageActivity.xml</a:t>
            </a:r>
            <a:r>
              <a:rPr lang="en-US" sz="1200" b="0" i="0" kern="1200" dirty="0" smtClean="0">
                <a:solidFill>
                  <a:schemeClr val="tx1"/>
                </a:solidFill>
                <a:effectLst/>
                <a:latin typeface="+mn-lt"/>
                <a:ea typeface="+mn-ea"/>
                <a:cs typeface="+mn-cs"/>
              </a:rPr>
              <a:t> so that it gets the text the user inputs. It then needs to add the text to the intent before it sends it.</a:t>
            </a:r>
          </a:p>
          <a:p>
            <a:pPr fontAlgn="base"/>
            <a:r>
              <a:rPr lang="en-US" sz="1200" b="0" i="0" kern="1200" dirty="0" smtClean="0">
                <a:solidFill>
                  <a:schemeClr val="tx1"/>
                </a:solidFill>
                <a:effectLst/>
                <a:latin typeface="+mn-lt"/>
                <a:ea typeface="+mn-ea"/>
                <a:cs typeface="+mn-cs"/>
              </a:rPr>
              <a:t>Update </a:t>
            </a:r>
            <a:r>
              <a:rPr lang="en-US" sz="1200" b="0" i="1" kern="1200" dirty="0" err="1" smtClean="0">
                <a:solidFill>
                  <a:schemeClr val="tx1"/>
                </a:solidFill>
                <a:effectLst/>
                <a:latin typeface="+mn-lt"/>
                <a:ea typeface="+mn-ea"/>
                <a:cs typeface="+mn-cs"/>
              </a:rPr>
              <a:t>ReceiveMessageActivity.java</a:t>
            </a:r>
            <a:r>
              <a:rPr lang="en-US" sz="1200" b="0" i="0" kern="1200" dirty="0" smtClean="0">
                <a:solidFill>
                  <a:schemeClr val="tx1"/>
                </a:solidFill>
                <a:effectLst/>
                <a:latin typeface="+mn-lt"/>
                <a:ea typeface="+mn-ea"/>
                <a:cs typeface="+mn-cs"/>
              </a:rPr>
              <a:t> so that it displays the text sent in the intent.</a:t>
            </a: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40620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351794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First, we need to give the &lt;</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&gt; element an ID. You have to add an ID to any GUI components you need to reference in your activity code, as this gives you a way of referencing it in your Java code. We also need to stop the text “Hello world!” from appearing.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936992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add extra information to this intent that can be picked up by the activity you’re targeting so it can react in some way. To do this, you use the </a:t>
            </a:r>
            <a:r>
              <a:rPr lang="en-US" sz="1200" b="0" i="0" kern="1200" dirty="0" err="1" smtClean="0">
                <a:solidFill>
                  <a:schemeClr val="tx1"/>
                </a:solidFill>
                <a:effectLst/>
                <a:latin typeface="+mn-lt"/>
                <a:ea typeface="+mn-ea"/>
                <a:cs typeface="+mn-cs"/>
              </a:rPr>
              <a:t>putExtra</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where </a:t>
            </a:r>
            <a:r>
              <a:rPr lang="en-US" dirty="0" smtClean="0"/>
              <a:t>message</a:t>
            </a:r>
            <a:r>
              <a:rPr lang="en-US" sz="1200" b="0" i="0" kern="1200" dirty="0" smtClean="0">
                <a:solidFill>
                  <a:schemeClr val="tx1"/>
                </a:solidFill>
                <a:effectLst/>
                <a:latin typeface="+mn-lt"/>
                <a:ea typeface="+mn-ea"/>
                <a:cs typeface="+mn-cs"/>
              </a:rPr>
              <a:t> is a String name for the value you’re passing in, and </a:t>
            </a:r>
            <a:r>
              <a:rPr lang="en-US" dirty="0" smtClean="0"/>
              <a:t>value</a:t>
            </a:r>
            <a:r>
              <a:rPr lang="en-US" sz="1200" b="0" i="0" kern="1200" dirty="0" smtClean="0">
                <a:solidFill>
                  <a:schemeClr val="tx1"/>
                </a:solidFill>
                <a:effectLst/>
                <a:latin typeface="+mn-lt"/>
                <a:ea typeface="+mn-ea"/>
                <a:cs typeface="+mn-cs"/>
              </a:rPr>
              <a:t> is the value. The </a:t>
            </a:r>
            <a:r>
              <a:rPr lang="en-US" dirty="0" err="1" smtClean="0"/>
              <a:t>putExtra</a:t>
            </a:r>
            <a:r>
              <a:rPr lang="en-US" dirty="0" smtClean="0"/>
              <a:t>()</a:t>
            </a:r>
            <a:r>
              <a:rPr lang="en-US" sz="1200" b="0" i="0" kern="1200" dirty="0" smtClean="0">
                <a:solidFill>
                  <a:schemeClr val="tx1"/>
                </a:solidFill>
                <a:effectLst/>
                <a:latin typeface="+mn-lt"/>
                <a:ea typeface="+mn-ea"/>
                <a:cs typeface="+mn-cs"/>
              </a:rPr>
              <a:t>method is overloaded so </a:t>
            </a:r>
            <a:r>
              <a:rPr lang="en-US" dirty="0" smtClean="0"/>
              <a:t>value</a:t>
            </a:r>
            <a:r>
              <a:rPr lang="en-US" sz="1200" b="0" i="0" kern="1200" dirty="0" smtClean="0">
                <a:solidFill>
                  <a:schemeClr val="tx1"/>
                </a:solidFill>
                <a:effectLst/>
                <a:latin typeface="+mn-lt"/>
                <a:ea typeface="+mn-ea"/>
                <a:cs typeface="+mn-cs"/>
              </a:rPr>
              <a:t> has many possible types. As an example, it can be a primitive such as </a:t>
            </a:r>
            <a:r>
              <a:rPr lang="en-US" sz="1200" b="0" i="0" kern="1200" dirty="0" err="1" smtClean="0">
                <a:solidFill>
                  <a:schemeClr val="tx1"/>
                </a:solidFill>
                <a:effectLst/>
                <a:latin typeface="+mn-lt"/>
                <a:ea typeface="+mn-ea"/>
                <a:cs typeface="+mn-cs"/>
              </a:rPr>
              <a:t>a</a:t>
            </a:r>
            <a:r>
              <a:rPr lang="en-US" dirty="0" err="1" smtClean="0"/>
              <a:t>boolean</a:t>
            </a:r>
            <a:r>
              <a:rPr lang="en-US" sz="1200" b="0" i="0" kern="1200" dirty="0" smtClean="0">
                <a:solidFill>
                  <a:schemeClr val="tx1"/>
                </a:solidFill>
                <a:effectLst/>
                <a:latin typeface="+mn-lt"/>
                <a:ea typeface="+mn-ea"/>
                <a:cs typeface="+mn-cs"/>
              </a:rPr>
              <a:t> or </a:t>
            </a:r>
            <a:r>
              <a:rPr lang="en-US" dirty="0" err="1" smtClean="0"/>
              <a:t>int</a:t>
            </a:r>
            <a:r>
              <a:rPr lang="en-US" sz="1200" b="0" i="0" kern="1200" dirty="0" smtClean="0">
                <a:solidFill>
                  <a:schemeClr val="tx1"/>
                </a:solidFill>
                <a:effectLst/>
                <a:latin typeface="+mn-lt"/>
                <a:ea typeface="+mn-ea"/>
                <a:cs typeface="+mn-cs"/>
              </a:rPr>
              <a:t>, an array of primitives, or a </a:t>
            </a:r>
            <a:r>
              <a:rPr lang="en-US" dirty="0" smtClean="0"/>
              <a:t>String</a:t>
            </a:r>
            <a:r>
              <a:rPr lang="en-US" sz="1200" b="0" i="0" kern="1200" dirty="0" smtClean="0">
                <a:solidFill>
                  <a:schemeClr val="tx1"/>
                </a:solidFill>
                <a:effectLst/>
                <a:latin typeface="+mn-lt"/>
                <a:ea typeface="+mn-ea"/>
                <a:cs typeface="+mn-cs"/>
              </a:rPr>
              <a:t>. You can use </a:t>
            </a:r>
            <a:r>
              <a:rPr lang="en-US" dirty="0" err="1" smtClean="0"/>
              <a:t>putExtra</a:t>
            </a:r>
            <a:r>
              <a:rPr lang="en-US" dirty="0" smtClean="0"/>
              <a:t>()</a:t>
            </a:r>
            <a:r>
              <a:rPr lang="en-US" sz="1200" b="0" i="0" kern="1200" dirty="0" smtClean="0">
                <a:solidFill>
                  <a:schemeClr val="tx1"/>
                </a:solidFill>
                <a:effectLst/>
                <a:latin typeface="+mn-lt"/>
                <a:ea typeface="+mn-ea"/>
                <a:cs typeface="+mn-cs"/>
              </a:rPr>
              <a:t> repeatedly to add numerous extra data to the intent. If you do this, make sure you give each one a unique name.</a:t>
            </a:r>
          </a:p>
          <a:p>
            <a:pPr fontAlgn="base"/>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25579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Android tells </a:t>
            </a:r>
            <a:r>
              <a:rPr lang="en-US" dirty="0" err="1" smtClean="0"/>
              <a:t>ReceiveMessageActivity</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start,</a:t>
            </a:r>
            <a:r>
              <a:rPr lang="en-US" dirty="0" err="1" smtClean="0"/>
              <a:t>ReceiveMessageActivity</a:t>
            </a:r>
            <a:r>
              <a:rPr lang="en-US" sz="1200" b="0" i="0" kern="1200" dirty="0" smtClean="0">
                <a:solidFill>
                  <a:schemeClr val="tx1"/>
                </a:solidFill>
                <a:effectLst/>
                <a:latin typeface="+mn-lt"/>
                <a:ea typeface="+mn-ea"/>
                <a:cs typeface="+mn-cs"/>
              </a:rPr>
              <a:t> needs some way of retrieving the extra information </a:t>
            </a:r>
            <a:r>
              <a:rPr lang="en-US" sz="1200" b="0" i="0" kern="1200" dirty="0" err="1" smtClean="0">
                <a:solidFill>
                  <a:schemeClr val="tx1"/>
                </a:solidFill>
                <a:effectLst/>
                <a:latin typeface="+mn-lt"/>
                <a:ea typeface="+mn-ea"/>
                <a:cs typeface="+mn-cs"/>
              </a:rPr>
              <a:t>that</a:t>
            </a:r>
            <a:r>
              <a:rPr lang="en-US" dirty="0" err="1" smtClean="0"/>
              <a:t>CreateMessageActivity</a:t>
            </a:r>
            <a:r>
              <a:rPr lang="en-US" sz="1200" b="0" i="0" kern="1200" dirty="0" smtClean="0">
                <a:solidFill>
                  <a:schemeClr val="tx1"/>
                </a:solidFill>
                <a:effectLst/>
                <a:latin typeface="+mn-lt"/>
                <a:ea typeface="+mn-ea"/>
                <a:cs typeface="+mn-cs"/>
              </a:rPr>
              <a:t> sent to Android in the intent.</a:t>
            </a:r>
          </a:p>
          <a:p>
            <a:pPr fontAlgn="base"/>
            <a:r>
              <a:rPr lang="en-US" sz="1200" kern="1200" dirty="0" err="1" smtClean="0">
                <a:solidFill>
                  <a:schemeClr val="tx1"/>
                </a:solidFill>
                <a:effectLst/>
                <a:latin typeface="+mn-lt"/>
                <a:ea typeface="+mn-ea"/>
                <a:cs typeface="+mn-cs"/>
              </a:rPr>
              <a:t>getIntent</a:t>
            </a:r>
            <a:r>
              <a:rPr lang="en-US" sz="1200" kern="1200" dirty="0" smtClean="0">
                <a:solidFill>
                  <a:schemeClr val="tx1"/>
                </a:solidFill>
                <a:effectLst/>
                <a:latin typeface="+mn-lt"/>
                <a:ea typeface="+mn-ea"/>
                <a:cs typeface="+mn-cs"/>
              </a:rPr>
              <a:t>() returns the intent that started the activity, and you can use this to retrieve any extra information that was sent along with it. How you do this depends on the type of information that was sent. As an example, if you know the intent includes a String value with a name of “message”, you would use the following:</a:t>
            </a: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45805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updated our code for </a:t>
            </a:r>
            <a:r>
              <a:rPr lang="en-US" sz="1200" b="0" i="0" kern="1200" dirty="0" err="1" smtClean="0">
                <a:solidFill>
                  <a:schemeClr val="tx1"/>
                </a:solidFill>
                <a:effectLst/>
                <a:latin typeface="+mn-lt"/>
                <a:ea typeface="+mn-ea"/>
                <a:cs typeface="+mn-cs"/>
              </a:rPr>
              <a:t>CreateMessageActivity.java</a:t>
            </a:r>
            <a:r>
              <a:rPr lang="en-US" sz="1200" b="0" i="0" kern="1200" dirty="0" smtClean="0">
                <a:solidFill>
                  <a:schemeClr val="tx1"/>
                </a:solidFill>
                <a:effectLst/>
                <a:latin typeface="+mn-lt"/>
                <a:ea typeface="+mn-ea"/>
                <a:cs typeface="+mn-cs"/>
              </a:rPr>
              <a:t> so that it takes the text the user enters on the screen and adds it to the intent. </a:t>
            </a: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51082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HERE ARE THE STEPS</a:t>
            </a:r>
          </a:p>
          <a:p>
            <a:pPr fontAlgn="base"/>
            <a:r>
              <a:rPr lang="en-US" sz="1200" b="1" i="0" kern="1200" dirty="0" smtClean="0">
                <a:solidFill>
                  <a:schemeClr val="tx1"/>
                </a:solidFill>
                <a:effectLst/>
                <a:latin typeface="+mn-lt"/>
                <a:ea typeface="+mn-ea"/>
                <a:cs typeface="+mn-cs"/>
              </a:rPr>
              <a:t>Create a basic app with a single activity and layout.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Add a second activity and layout.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Get the first activity to call the second activity.</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Get the first activity to pass data to the second activity.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52413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updated our code for </a:t>
            </a:r>
            <a:r>
              <a:rPr lang="en-US" sz="1200" b="0" i="0" kern="1200" dirty="0" err="1" smtClean="0">
                <a:solidFill>
                  <a:schemeClr val="tx1"/>
                </a:solidFill>
                <a:effectLst/>
                <a:latin typeface="+mn-lt"/>
                <a:ea typeface="+mn-ea"/>
                <a:cs typeface="+mn-cs"/>
              </a:rPr>
              <a:t>CreateMessageActivity.java</a:t>
            </a:r>
            <a:r>
              <a:rPr lang="en-US" sz="1200" b="0" i="0" kern="1200" dirty="0" smtClean="0">
                <a:solidFill>
                  <a:schemeClr val="tx1"/>
                </a:solidFill>
                <a:effectLst/>
                <a:latin typeface="+mn-lt"/>
                <a:ea typeface="+mn-ea"/>
                <a:cs typeface="+mn-cs"/>
              </a:rPr>
              <a:t> so that it takes the text the user enters on the screen and adds it to the intent. </a:t>
            </a: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799320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When the user clicks on the button, the </a:t>
            </a:r>
            <a:r>
              <a:rPr lang="en-US" sz="1200" b="1" i="0" kern="1200" dirty="0" err="1" smtClean="0">
                <a:solidFill>
                  <a:schemeClr val="tx1"/>
                </a:solidFill>
                <a:effectLst/>
                <a:latin typeface="+mn-lt"/>
                <a:ea typeface="+mn-ea"/>
                <a:cs typeface="+mn-cs"/>
              </a:rPr>
              <a:t>onSendMessage</a:t>
            </a:r>
            <a:r>
              <a:rPr lang="en-US" sz="1200" b="1" i="0" kern="1200" dirty="0" smtClean="0">
                <a:solidFill>
                  <a:schemeClr val="tx1"/>
                </a:solidFill>
                <a:effectLst/>
                <a:latin typeface="+mn-lt"/>
                <a:ea typeface="+mn-ea"/>
                <a:cs typeface="+mn-cs"/>
              </a:rPr>
              <a:t>() method is called.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Code within the </a:t>
            </a:r>
            <a:r>
              <a:rPr lang="en-US" sz="1200" b="0" i="0" kern="1200" dirty="0" err="1" smtClean="0">
                <a:solidFill>
                  <a:schemeClr val="tx1"/>
                </a:solidFill>
                <a:effectLst/>
                <a:latin typeface="+mn-lt"/>
                <a:ea typeface="+mn-ea"/>
                <a:cs typeface="+mn-cs"/>
              </a:rPr>
              <a:t>onSendMessage</a:t>
            </a:r>
            <a:r>
              <a:rPr lang="en-US" sz="1200" b="0" i="0" kern="1200" dirty="0" smtClean="0">
                <a:solidFill>
                  <a:schemeClr val="tx1"/>
                </a:solidFill>
                <a:effectLst/>
                <a:latin typeface="+mn-lt"/>
                <a:ea typeface="+mn-ea"/>
                <a:cs typeface="+mn-cs"/>
              </a:rPr>
              <a:t>() method creates an intent to start </a:t>
            </a:r>
            <a:r>
              <a:rPr lang="en-US" sz="1200" b="0" i="0" kern="1200" dirty="0" err="1" smtClean="0">
                <a:solidFill>
                  <a:schemeClr val="tx1"/>
                </a:solidFill>
                <a:effectLst/>
                <a:latin typeface="+mn-lt"/>
                <a:ea typeface="+mn-ea"/>
                <a:cs typeface="+mn-cs"/>
              </a:rPr>
              <a:t>activityReceiveMessageActivity</a:t>
            </a:r>
            <a:r>
              <a:rPr lang="en-US" sz="1200" b="0" i="0" kern="1200" dirty="0" smtClean="0">
                <a:solidFill>
                  <a:schemeClr val="tx1"/>
                </a:solidFill>
                <a:effectLst/>
                <a:latin typeface="+mn-lt"/>
                <a:ea typeface="+mn-ea"/>
                <a:cs typeface="+mn-cs"/>
              </a:rPr>
              <a:t>, adds a message to the intent, and passes it to Android with an instruction to start the activity.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914332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Android checks that the intent is OK, and then tells </a:t>
            </a:r>
            <a:r>
              <a:rPr lang="en-US" sz="1200" b="1" i="0" kern="1200" dirty="0" err="1" smtClean="0">
                <a:solidFill>
                  <a:schemeClr val="tx1"/>
                </a:solidFill>
                <a:effectLst/>
                <a:latin typeface="+mn-lt"/>
                <a:ea typeface="+mn-ea"/>
                <a:cs typeface="+mn-cs"/>
              </a:rPr>
              <a:t>ReceiveMessageActivity</a:t>
            </a:r>
            <a:r>
              <a:rPr lang="en-US" sz="1200" b="1" i="0" kern="1200" dirty="0" smtClean="0">
                <a:solidFill>
                  <a:schemeClr val="tx1"/>
                </a:solidFill>
                <a:effectLst/>
                <a:latin typeface="+mn-lt"/>
                <a:ea typeface="+mn-ea"/>
                <a:cs typeface="+mn-cs"/>
              </a:rPr>
              <a:t> to start.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415131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ReceiveMessageActivity</a:t>
            </a:r>
            <a:r>
              <a:rPr lang="en-US" sz="1200" b="1" i="0" kern="1200" dirty="0" smtClean="0">
                <a:solidFill>
                  <a:schemeClr val="tx1"/>
                </a:solidFill>
                <a:effectLst/>
                <a:latin typeface="+mn-lt"/>
                <a:ea typeface="+mn-ea"/>
                <a:cs typeface="+mn-cs"/>
              </a:rPr>
              <a:t> starts, it specifies that it uses layout </a:t>
            </a:r>
            <a:r>
              <a:rPr lang="en-US" sz="1200" b="1" i="1" kern="1200" dirty="0" err="1" smtClean="0">
                <a:solidFill>
                  <a:schemeClr val="tx1"/>
                </a:solidFill>
                <a:effectLst/>
                <a:latin typeface="+mn-lt"/>
                <a:ea typeface="+mn-ea"/>
                <a:cs typeface="+mn-cs"/>
              </a:rPr>
              <a:t>activity_receive_message</a:t>
            </a:r>
            <a:r>
              <a:rPr lang="en-US" sz="1200" b="1" i="1" kern="1200" dirty="0" smtClean="0">
                <a:solidFill>
                  <a:schemeClr val="tx1"/>
                </a:solidFill>
                <a:effectLst/>
                <a:latin typeface="+mn-lt"/>
                <a:ea typeface="+mn-ea"/>
                <a:cs typeface="+mn-cs"/>
              </a:rPr>
              <a:t>. xml</a:t>
            </a:r>
            <a:r>
              <a:rPr lang="en-US" sz="1200" b="1" i="0" kern="1200" dirty="0" smtClean="0">
                <a:solidFill>
                  <a:schemeClr val="tx1"/>
                </a:solidFill>
                <a:effectLst/>
                <a:latin typeface="+mn-lt"/>
                <a:ea typeface="+mn-ea"/>
                <a:cs typeface="+mn-cs"/>
              </a:rPr>
              <a:t>, and this gets displayed on the device.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activity updates the layout so that it displays the extra text included in the intent.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700543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391103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452153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a:t>
            </a:r>
            <a:r>
              <a:rPr lang="en-US" baseline="0" dirty="0" smtClean="0"/>
              <a:t> an Activity is created or destroyed. </a:t>
            </a:r>
            <a:r>
              <a:rPr lang="en-US" sz="1200" b="0" i="0" kern="1200" dirty="0" smtClean="0">
                <a:solidFill>
                  <a:schemeClr val="tx1"/>
                </a:solidFill>
                <a:effectLst/>
                <a:latin typeface="+mn-lt"/>
                <a:ea typeface="+mn-ea"/>
                <a:cs typeface="+mn-cs"/>
              </a:rPr>
              <a:t>Which methods get called when an activity is </a:t>
            </a:r>
            <a:r>
              <a:rPr lang="en-US" sz="1200" b="1" i="0" kern="1200" dirty="0" smtClean="0">
                <a:solidFill>
                  <a:schemeClr val="tx1"/>
                </a:solidFill>
                <a:effectLst/>
                <a:latin typeface="+mn-lt"/>
                <a:ea typeface="+mn-ea"/>
                <a:cs typeface="+mn-cs"/>
              </a:rPr>
              <a:t>made visible and appears in the foreground</a:t>
            </a:r>
            <a:r>
              <a:rPr lang="en-US" sz="1200" b="0" i="0" kern="1200" dirty="0" smtClean="0">
                <a:solidFill>
                  <a:schemeClr val="tx1"/>
                </a:solidFill>
                <a:effectLst/>
                <a:latin typeface="+mn-lt"/>
                <a:ea typeface="+mn-ea"/>
                <a:cs typeface="+mn-cs"/>
              </a:rPr>
              <a:t>, and which get called when the activity </a:t>
            </a:r>
            <a:r>
              <a:rPr lang="en-US" sz="1200" b="1" i="0" kern="1200" dirty="0" smtClean="0">
                <a:solidFill>
                  <a:schemeClr val="tx1"/>
                </a:solidFill>
                <a:effectLst/>
                <a:latin typeface="+mn-lt"/>
                <a:ea typeface="+mn-ea"/>
                <a:cs typeface="+mn-cs"/>
              </a:rPr>
              <a:t>loses the focus and is hidden</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how do you save and restore your activity’s state</a:t>
            </a:r>
            <a:r>
              <a:rPr lang="en-US" sz="1200" b="0" i="0"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570951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 app is a collection of activities, layouts, and other resources. One of these activities is the main activity for the app.</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1043378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 app is a collection of activities, layouts, and other resources. One of these activities is the main activity for the app.</a:t>
            </a:r>
          </a:p>
          <a:p>
            <a:r>
              <a:rPr lang="en-US" sz="1200" b="1" i="0" kern="1200" dirty="0" smtClean="0">
                <a:solidFill>
                  <a:schemeClr val="tx1"/>
                </a:solidFill>
                <a:effectLst/>
                <a:latin typeface="+mn-lt"/>
                <a:ea typeface="+mn-ea"/>
                <a:cs typeface="+mn-cs"/>
              </a:rPr>
              <a:t>By default, each app runs within its own process.</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2087403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You can start an activity in another application by passing an intent with </a:t>
            </a:r>
            <a:r>
              <a:rPr lang="en-US" sz="1200" b="1" i="0" kern="1200" dirty="0" err="1" smtClean="0">
                <a:solidFill>
                  <a:schemeClr val="tx1"/>
                </a:solidFill>
                <a:effectLst/>
                <a:latin typeface="+mn-lt"/>
                <a:ea typeface="+mn-ea"/>
                <a:cs typeface="+mn-cs"/>
              </a:rPr>
              <a:t>startActivity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Android system knows about all the installed apps and their activities, and uses the intent to start the correct activity.</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93103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app contains two activities and two layouts.</a:t>
            </a:r>
          </a:p>
          <a:p>
            <a:pPr fontAlgn="base"/>
            <a:r>
              <a:rPr lang="en-US" sz="1200" b="1" i="0" kern="1200" dirty="0" smtClean="0">
                <a:solidFill>
                  <a:schemeClr val="tx1"/>
                </a:solidFill>
                <a:effectLst/>
                <a:latin typeface="+mn-lt"/>
                <a:ea typeface="+mn-ea"/>
                <a:cs typeface="+mn-cs"/>
              </a:rPr>
              <a:t>When the app gets launched, it starts activity </a:t>
            </a:r>
            <a:r>
              <a:rPr lang="en-US" sz="1200" b="1" i="0" kern="1200" dirty="0" err="1" smtClean="0">
                <a:solidFill>
                  <a:schemeClr val="tx1"/>
                </a:solidFill>
                <a:effectLst/>
                <a:latin typeface="+mn-lt"/>
                <a:ea typeface="+mn-ea"/>
                <a:cs typeface="+mn-cs"/>
              </a:rPr>
              <a:t>CreateMessageActivity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This activity uses the layout </a:t>
            </a:r>
            <a:r>
              <a:rPr lang="en-US" sz="1200" i="1" kern="1200" dirty="0" err="1" smtClean="0">
                <a:solidFill>
                  <a:schemeClr val="tx1"/>
                </a:solidFill>
                <a:effectLst/>
                <a:latin typeface="+mn-lt"/>
                <a:ea typeface="+mn-ea"/>
                <a:cs typeface="+mn-cs"/>
              </a:rPr>
              <a:t>activity_create_message.xml</a:t>
            </a:r>
            <a:r>
              <a:rPr lang="en-US" sz="120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The user clicks on a button in </a:t>
            </a:r>
            <a:r>
              <a:rPr lang="en-US" sz="1200" b="1" i="0" kern="1200" dirty="0" err="1" smtClean="0">
                <a:solidFill>
                  <a:schemeClr val="tx1"/>
                </a:solidFill>
                <a:effectLst/>
                <a:latin typeface="+mn-lt"/>
                <a:ea typeface="+mn-ea"/>
                <a:cs typeface="+mn-cs"/>
              </a:rPr>
              <a:t>CreateMessageActivity</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This launches activity </a:t>
            </a:r>
            <a:r>
              <a:rPr lang="en-US" sz="1200" kern="1200" dirty="0" err="1" smtClean="0">
                <a:solidFill>
                  <a:schemeClr val="tx1"/>
                </a:solidFill>
                <a:effectLst/>
                <a:latin typeface="+mn-lt"/>
                <a:ea typeface="+mn-ea"/>
                <a:cs typeface="+mn-cs"/>
              </a:rPr>
              <a:t>ReceiveMessageActivity</a:t>
            </a:r>
            <a:r>
              <a:rPr lang="en-US" sz="1200" kern="1200" dirty="0" smtClean="0">
                <a:solidFill>
                  <a:schemeClr val="tx1"/>
                </a:solidFill>
                <a:effectLst/>
                <a:latin typeface="+mn-lt"/>
                <a:ea typeface="+mn-ea"/>
                <a:cs typeface="+mn-cs"/>
              </a:rPr>
              <a:t>, which uses layout </a:t>
            </a:r>
            <a:r>
              <a:rPr lang="en-US" sz="1200" i="1" kern="1200" dirty="0" err="1" smtClean="0">
                <a:solidFill>
                  <a:schemeClr val="tx1"/>
                </a:solidFill>
                <a:effectLst/>
                <a:latin typeface="+mn-lt"/>
                <a:ea typeface="+mn-ea"/>
                <a:cs typeface="+mn-cs"/>
              </a:rPr>
              <a:t>activity_receive_message.xml</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212582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an activity needs to start, Android checks if there’s already a process for that </a:t>
            </a:r>
            <a:r>
              <a:rPr lang="en-US" baseline="0" dirty="0" err="1" smtClean="0"/>
              <a:t>app.If</a:t>
            </a:r>
            <a:r>
              <a:rPr lang="en-US" baseline="0" dirty="0" smtClean="0"/>
              <a:t> one exists, Android runs the activity in that process. If one doesn’t exist, Android creates one.</a:t>
            </a: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2134687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When Android starts an activity, it calls its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a:t>
            </a:r>
          </a:p>
          <a:p>
            <a:endParaRPr lang="en-US" sz="1200" b="1" i="0" kern="1200" baseline="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But there are still lots of things we don’t yet know about how activities function. How long does the activity live for? What happens when your activity disappears from the screen? Is it still running? Is it still in memory? And what happens if your app gets interrupted by an incoming phone call? We want to be able to control the behavior of our activities in a </a:t>
            </a:r>
            <a:r>
              <a:rPr lang="en-US" sz="1200" b="0" i="1" kern="1200" dirty="0" smtClean="0">
                <a:solidFill>
                  <a:schemeClr val="tx1"/>
                </a:solidFill>
                <a:effectLst/>
                <a:latin typeface="+mn-lt"/>
                <a:ea typeface="+mn-ea"/>
                <a:cs typeface="+mn-cs"/>
              </a:rPr>
              <a:t>whole range of different circumstances</a:t>
            </a:r>
            <a:r>
              <a:rPr lang="en-US" sz="1200" b="0" i="0" kern="1200" dirty="0" smtClean="0">
                <a:solidFill>
                  <a:schemeClr val="tx1"/>
                </a:solidFill>
                <a:effectLst/>
                <a:latin typeface="+mn-lt"/>
                <a:ea typeface="+mn-ea"/>
                <a:cs typeface="+mn-cs"/>
              </a:rPr>
              <a:t>, but how?</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591606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Chapter 4 </a:t>
            </a:r>
            <a:r>
              <a:rPr lang="en-US" baseline="0" dirty="0" smtClean="0"/>
              <a:t>looks at how activities work under the hood, common ways in which your apps can break, and how you can fix them using the activity lifecycle methods. The Stopwatch app consists of a single activity and a single layout. The layout includes a text view showing you how much time has passed, a Start button that starts the stopwatch, a Stop button that stops it, and a Reset button that resets the timer value to zero.</a:t>
            </a: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988996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create a new Android project for an application named “Stopwatch” with a package name </a:t>
            </a:r>
            <a:r>
              <a:rPr lang="en-US" sz="1200" b="0" i="0" kern="1200" dirty="0" err="1" smtClean="0">
                <a:solidFill>
                  <a:schemeClr val="tx1"/>
                </a:solidFill>
                <a:effectLst/>
                <a:latin typeface="+mn-lt"/>
                <a:ea typeface="+mn-ea"/>
                <a:cs typeface="+mn-cs"/>
              </a:rPr>
              <a:t>of</a:t>
            </a:r>
            <a:r>
              <a:rPr lang="en-US" dirty="0" err="1" smtClean="0"/>
              <a:t>com.hfad</a:t>
            </a:r>
            <a:r>
              <a:rPr lang="en-US" dirty="0" smtClean="0"/>
              <a:t>. stopwatch</a:t>
            </a:r>
            <a:r>
              <a:rPr lang="en-US" sz="1200" b="0" i="0" kern="1200" dirty="0" smtClean="0">
                <a:solidFill>
                  <a:schemeClr val="tx1"/>
                </a:solidFill>
                <a:effectLst/>
                <a:latin typeface="+mn-lt"/>
                <a:ea typeface="+mn-ea"/>
                <a:cs typeface="+mn-cs"/>
              </a:rPr>
              <a:t>. The minimum SDK should be API 15 so it can run on most devices. You’ll need an activity called “</a:t>
            </a:r>
            <a:r>
              <a:rPr lang="en-US" sz="1200" b="0" i="0" kern="1200" dirty="0" err="1" smtClean="0">
                <a:solidFill>
                  <a:schemeClr val="tx1"/>
                </a:solidFill>
                <a:effectLst/>
                <a:latin typeface="+mn-lt"/>
                <a:ea typeface="+mn-ea"/>
                <a:cs typeface="+mn-cs"/>
              </a:rPr>
              <a:t>StopwatchActivity</a:t>
            </a:r>
            <a:r>
              <a:rPr lang="en-US" sz="1200" b="0" i="0" kern="1200" dirty="0" smtClean="0">
                <a:solidFill>
                  <a:schemeClr val="tx1"/>
                </a:solidFill>
                <a:effectLst/>
                <a:latin typeface="+mn-lt"/>
                <a:ea typeface="+mn-ea"/>
                <a:cs typeface="+mn-cs"/>
              </a:rPr>
              <a:t>” and a layout called “</a:t>
            </a:r>
            <a:r>
              <a:rPr lang="en-US" sz="1200" b="0" i="0" kern="1200" dirty="0" err="1" smtClean="0">
                <a:solidFill>
                  <a:schemeClr val="tx1"/>
                </a:solidFill>
                <a:effectLst/>
                <a:latin typeface="+mn-lt"/>
                <a:ea typeface="+mn-ea"/>
                <a:cs typeface="+mn-cs"/>
              </a:rPr>
              <a:t>activity_stopwatch</a:t>
            </a:r>
            <a:r>
              <a:rPr lang="en-US" sz="1200" b="0" i="0"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736660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the XML for the layout. It describes a single text view that’s used to display the timer, and three buttons to control the stopwatch.</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927479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layout uses three extra String values, one for the text value of each button. These values are String resources, so need to be added to </a:t>
            </a:r>
            <a:r>
              <a:rPr lang="en-US" sz="1200" b="0" i="1" kern="1200" dirty="0" smtClean="0">
                <a:solidFill>
                  <a:schemeClr val="tx1"/>
                </a:solidFill>
                <a:effectLst/>
                <a:latin typeface="+mn-lt"/>
                <a:ea typeface="+mn-ea"/>
                <a:cs typeface="+mn-cs"/>
              </a:rPr>
              <a:t>strings. xml</a:t>
            </a:r>
            <a:r>
              <a:rPr lang="en-US" sz="1200" b="0" i="0" kern="1200" dirty="0" smtClean="0">
                <a:solidFill>
                  <a:schemeClr val="tx1"/>
                </a:solidFill>
                <a:effectLst/>
                <a:latin typeface="+mn-lt"/>
                <a:ea typeface="+mn-ea"/>
                <a:cs typeface="+mn-cs"/>
              </a:rPr>
              <a:t>. </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1734027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Moving on to</a:t>
            </a:r>
            <a:r>
              <a:rPr lang="en-US" sz="1200" b="0" i="0" kern="1200" baseline="0" dirty="0" smtClean="0">
                <a:solidFill>
                  <a:schemeClr val="tx1"/>
                </a:solidFill>
                <a:effectLst/>
                <a:latin typeface="+mn-lt"/>
                <a:ea typeface="+mn-ea"/>
                <a:cs typeface="+mn-cs"/>
              </a:rPr>
              <a:t> the activity - </a:t>
            </a:r>
            <a:r>
              <a:rPr lang="en-US" sz="1200" b="0" i="0" kern="1200" dirty="0" smtClean="0">
                <a:solidFill>
                  <a:schemeClr val="tx1"/>
                </a:solidFill>
                <a:effectLst/>
                <a:latin typeface="+mn-lt"/>
                <a:ea typeface="+mn-ea"/>
                <a:cs typeface="+mn-cs"/>
              </a:rPr>
              <a:t>The layout defines three buttons that we’ll use to control the stopwatch. Each button uses its </a:t>
            </a:r>
            <a:r>
              <a:rPr lang="en-US" dirty="0" err="1" smtClean="0"/>
              <a:t>onClick</a:t>
            </a:r>
            <a:r>
              <a:rPr lang="en-US" sz="1200" b="0" i="0" kern="1200" dirty="0" smtClean="0">
                <a:solidFill>
                  <a:schemeClr val="tx1"/>
                </a:solidFill>
                <a:effectLst/>
                <a:latin typeface="+mn-lt"/>
                <a:ea typeface="+mn-ea"/>
                <a:cs typeface="+mn-cs"/>
              </a:rPr>
              <a:t> attribute to specify which method in the activity should run when the button is clicked. When the Start button is clicked, the </a:t>
            </a:r>
            <a:r>
              <a:rPr lang="en-US" dirty="0" err="1" smtClean="0"/>
              <a:t>onClickStart</a:t>
            </a:r>
            <a:r>
              <a:rPr lang="en-US" dirty="0" smtClean="0"/>
              <a:t>()</a:t>
            </a:r>
            <a:r>
              <a:rPr lang="en-US" sz="1200" b="0" i="0" kern="1200" dirty="0" smtClean="0">
                <a:solidFill>
                  <a:schemeClr val="tx1"/>
                </a:solidFill>
                <a:effectLst/>
                <a:latin typeface="+mn-lt"/>
                <a:ea typeface="+mn-ea"/>
                <a:cs typeface="+mn-cs"/>
              </a:rPr>
              <a:t> method gets called, when the Stop button is clicked the </a:t>
            </a:r>
            <a:r>
              <a:rPr lang="en-US" dirty="0" err="1" smtClean="0"/>
              <a:t>onClickStop</a:t>
            </a:r>
            <a:r>
              <a:rPr lang="en-US" dirty="0" smtClean="0"/>
              <a:t>()</a:t>
            </a:r>
            <a:r>
              <a:rPr lang="en-US" sz="1200" b="0" i="0" kern="1200" dirty="0" smtClean="0">
                <a:solidFill>
                  <a:schemeClr val="tx1"/>
                </a:solidFill>
                <a:effectLst/>
                <a:latin typeface="+mn-lt"/>
                <a:ea typeface="+mn-ea"/>
                <a:cs typeface="+mn-cs"/>
              </a:rPr>
              <a:t> method gets called, and when the Reset button is clicked the </a:t>
            </a:r>
            <a:r>
              <a:rPr lang="en-US" dirty="0" err="1" smtClean="0"/>
              <a:t>onClickReset</a:t>
            </a:r>
            <a:r>
              <a:rPr lang="en-US" dirty="0" smtClean="0"/>
              <a:t>()</a:t>
            </a:r>
            <a:r>
              <a:rPr lang="en-US" sz="1200" b="0" i="0" kern="1200" dirty="0" smtClean="0">
                <a:solidFill>
                  <a:schemeClr val="tx1"/>
                </a:solidFill>
                <a:effectLst/>
                <a:latin typeface="+mn-lt"/>
                <a:ea typeface="+mn-ea"/>
                <a:cs typeface="+mn-cs"/>
              </a:rPr>
              <a:t> method gets called. We’ll use these method to start, stop, and reset the stopwatch.</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840411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We’ll update the stopwatch using a method we’ll create called </a:t>
            </a:r>
            <a:r>
              <a:rPr lang="en-US" dirty="0" err="1" smtClean="0"/>
              <a:t>runTimer</a:t>
            </a:r>
            <a:r>
              <a:rPr lang="en-US" dirty="0" smtClean="0"/>
              <a:t>()</a:t>
            </a:r>
            <a:r>
              <a:rPr lang="en-US" sz="1200" b="0" i="0" kern="1200" dirty="0" smtClean="0">
                <a:solidFill>
                  <a:schemeClr val="tx1"/>
                </a:solidFill>
                <a:effectLst/>
                <a:latin typeface="+mn-lt"/>
                <a:ea typeface="+mn-ea"/>
                <a:cs typeface="+mn-cs"/>
              </a:rPr>
              <a:t>. The </a:t>
            </a:r>
            <a:r>
              <a:rPr lang="en-US" dirty="0" err="1" smtClean="0"/>
              <a:t>runTimer</a:t>
            </a:r>
            <a:r>
              <a:rPr lang="en-US" dirty="0" smtClean="0"/>
              <a:t>()</a:t>
            </a:r>
            <a:r>
              <a:rPr lang="en-US" sz="1200" b="0" i="0" kern="1200" dirty="0" smtClean="0">
                <a:solidFill>
                  <a:schemeClr val="tx1"/>
                </a:solidFill>
                <a:effectLst/>
                <a:latin typeface="+mn-lt"/>
                <a:ea typeface="+mn-ea"/>
                <a:cs typeface="+mn-cs"/>
              </a:rPr>
              <a:t> method will run code every second to check whether the stopwatch is running, increment the number of seconds and display the number of seconds in the text view. we’ll use two private variables to record the state of the stopwatch. We’ll use an </a:t>
            </a:r>
            <a:r>
              <a:rPr lang="en-US" sz="1200" b="0" i="0" kern="1200" dirty="0" err="1" smtClean="0">
                <a:solidFill>
                  <a:schemeClr val="tx1"/>
                </a:solidFill>
                <a:effectLst/>
                <a:latin typeface="+mn-lt"/>
                <a:ea typeface="+mn-ea"/>
                <a:cs typeface="+mn-cs"/>
              </a:rPr>
              <a:t>int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calledseconds</a:t>
            </a:r>
            <a:r>
              <a:rPr lang="en-US" sz="1200" b="0" i="0" kern="1200" dirty="0" smtClean="0">
                <a:solidFill>
                  <a:schemeClr val="tx1"/>
                </a:solidFill>
                <a:effectLst/>
                <a:latin typeface="+mn-lt"/>
                <a:ea typeface="+mn-ea"/>
                <a:cs typeface="+mn-cs"/>
              </a:rPr>
              <a:t> to track how many seconds have passed since the stopwatch started running, and a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calledrunning</a:t>
            </a:r>
            <a:r>
              <a:rPr lang="en-US" sz="1200" b="0" i="0" kern="1200" dirty="0" smtClean="0">
                <a:solidFill>
                  <a:schemeClr val="tx1"/>
                </a:solidFill>
                <a:effectLst/>
                <a:latin typeface="+mn-lt"/>
                <a:ea typeface="+mn-ea"/>
                <a:cs typeface="+mn-cs"/>
              </a:rPr>
              <a:t> to record whether the stopwatch is currently running.</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951310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StopwatchActivity.java</a:t>
            </a:r>
            <a:r>
              <a:rPr lang="en-US" sz="1200" b="0" i="0" kern="1200" dirty="0" smtClean="0">
                <a:solidFill>
                  <a:schemeClr val="tx1"/>
                </a:solidFill>
                <a:effectLst/>
                <a:latin typeface="+mn-lt"/>
                <a:ea typeface="+mn-ea"/>
                <a:cs typeface="+mn-cs"/>
              </a:rPr>
              <a:t> – read</a:t>
            </a:r>
            <a:r>
              <a:rPr lang="en-US" sz="1200" b="0" i="0" kern="1200" baseline="0" dirty="0" smtClean="0">
                <a:solidFill>
                  <a:schemeClr val="tx1"/>
                </a:solidFill>
                <a:effectLst/>
                <a:latin typeface="+mn-lt"/>
                <a:ea typeface="+mn-ea"/>
                <a:cs typeface="+mn-cs"/>
              </a:rPr>
              <a:t> out the image notes</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096888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The </a:t>
            </a:r>
            <a:r>
              <a:rPr lang="en-US" dirty="0" err="1" smtClean="0"/>
              <a:t>runTimer</a:t>
            </a:r>
            <a:r>
              <a:rPr lang="en-US" dirty="0" smtClean="0"/>
              <a:t>() method will get a reference to the text view in the layout, format the contents of the seconds variable into hours, minutes, and seconds, and then display the results in the text view. If the running variable is set to true, it will increment the seconds variable. </a:t>
            </a:r>
          </a:p>
          <a:p>
            <a:pPr fontAlgn="base"/>
            <a:r>
              <a:rPr lang="en-US" baseline="0" dirty="0" smtClean="0"/>
              <a:t>We need this code to keep looping so that it increments the seconds variable and updates the text view every second. We need to do this in such a way that we don’t block the main Android thread. Do this using a Handler</a:t>
            </a: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99822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To</a:t>
            </a:r>
            <a:r>
              <a:rPr lang="en-US" sz="1200" kern="1200" baseline="0" dirty="0" smtClean="0">
                <a:solidFill>
                  <a:schemeClr val="tx1"/>
                </a:solidFill>
                <a:effectLst/>
                <a:latin typeface="+mn-lt"/>
                <a:ea typeface="+mn-ea"/>
                <a:cs typeface="+mn-cs"/>
              </a:rPr>
              <a:t> create the app we’re going to take the following steps.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2143419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 Handler is an Android class you can use to schedule code that should be run at some point in the future. You can also use it to post code that needs to run on a different thread. In our case, we’re going to use a Handler to schedule the stopwatch code to run every second.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427534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The </a:t>
            </a:r>
            <a:r>
              <a:rPr lang="en-US" dirty="0" err="1" smtClean="0"/>
              <a:t>postDelayed</a:t>
            </a:r>
            <a:r>
              <a:rPr lang="en-US" dirty="0" smtClean="0"/>
              <a:t>() method works in a similar way to the post() method except that you use it post code that should be run in the future. The </a:t>
            </a:r>
            <a:r>
              <a:rPr lang="en-US" dirty="0" err="1" smtClean="0"/>
              <a:t>postDelayed</a:t>
            </a:r>
            <a:r>
              <a:rPr lang="en-US" dirty="0" smtClean="0"/>
              <a:t>() method takes two parameters: a Runnable and a long. The Runnable contains the code you want to run in its run() method, and the long specifies the number of milliseconds you wish to delay the code by. The code will run as soon as possible after the delay.</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72266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To update the stopwatch, we’re going to repeatedly schedule code using the Handler with a delay of 1,000 milliseconds each time. Each time the code runs, we’ll increment the seconds variable and update the text view. </a:t>
            </a:r>
            <a:r>
              <a:rPr lang="en-US" sz="1200" b="0" i="0" kern="1200" dirty="0" smtClean="0">
                <a:solidFill>
                  <a:schemeClr val="tx1"/>
                </a:solidFill>
                <a:effectLst/>
                <a:latin typeface="+mn-lt"/>
                <a:ea typeface="+mn-ea"/>
                <a:cs typeface="+mn-cs"/>
              </a:rPr>
              <a:t>Using the </a:t>
            </a:r>
            <a:r>
              <a:rPr lang="en-US" dirty="0" smtClean="0"/>
              <a:t>post()</a:t>
            </a:r>
            <a:r>
              <a:rPr lang="en-US" sz="1200" b="0" i="0" kern="1200" dirty="0" smtClean="0">
                <a:solidFill>
                  <a:schemeClr val="tx1"/>
                </a:solidFill>
                <a:effectLst/>
                <a:latin typeface="+mn-lt"/>
                <a:ea typeface="+mn-ea"/>
                <a:cs typeface="+mn-cs"/>
              </a:rPr>
              <a:t> and </a:t>
            </a:r>
            <a:r>
              <a:rPr lang="en-US" dirty="0" err="1" smtClean="0"/>
              <a:t>postDelayed</a:t>
            </a:r>
            <a:r>
              <a:rPr lang="en-US" dirty="0" smtClean="0"/>
              <a:t>()</a:t>
            </a:r>
            <a:r>
              <a:rPr lang="en-US" sz="1200" b="0" i="0" kern="1200" dirty="0" smtClean="0">
                <a:solidFill>
                  <a:schemeClr val="tx1"/>
                </a:solidFill>
                <a:effectLst/>
                <a:latin typeface="+mn-lt"/>
                <a:ea typeface="+mn-ea"/>
                <a:cs typeface="+mn-cs"/>
              </a:rPr>
              <a:t> methods in this way means that the code will run as soon as possible after the required delay, which in practice means almost immediately. While this means the code will lag slightly over time, it’s accurate enough for the purposes of exploring the lifecycle methods in this chapter.</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714527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want the </a:t>
            </a:r>
            <a:r>
              <a:rPr lang="en-US" dirty="0" err="1" smtClean="0"/>
              <a:t>runTimer</a:t>
            </a:r>
            <a:r>
              <a:rPr lang="en-US" dirty="0" smtClean="0"/>
              <a:t>()</a:t>
            </a:r>
            <a:r>
              <a:rPr lang="en-US" sz="1200" b="0" i="0" kern="1200" dirty="0" smtClean="0">
                <a:solidFill>
                  <a:schemeClr val="tx1"/>
                </a:solidFill>
                <a:effectLst/>
                <a:latin typeface="+mn-lt"/>
                <a:ea typeface="+mn-ea"/>
                <a:cs typeface="+mn-cs"/>
              </a:rPr>
              <a:t> method to start running when </a:t>
            </a:r>
            <a:r>
              <a:rPr lang="en-US" dirty="0" err="1" smtClean="0"/>
              <a:t>StopwatchActivity</a:t>
            </a:r>
            <a:r>
              <a:rPr lang="en-US" sz="1200" b="0" i="0" kern="1200" dirty="0" smtClean="0">
                <a:solidFill>
                  <a:schemeClr val="tx1"/>
                </a:solidFill>
                <a:effectLst/>
                <a:latin typeface="+mn-lt"/>
                <a:ea typeface="+mn-ea"/>
                <a:cs typeface="+mn-cs"/>
              </a:rPr>
              <a:t> gets created, so we’ll call it in the activity </a:t>
            </a:r>
            <a:r>
              <a:rPr lang="en-US" dirty="0" err="1" smtClean="0"/>
              <a:t>onCreate</a:t>
            </a:r>
            <a:r>
              <a:rPr lang="en-US" dirty="0" smtClean="0"/>
              <a:t>()</a:t>
            </a:r>
            <a:r>
              <a:rPr lang="en-US" sz="1200" b="0" i="0" kern="1200" dirty="0" smtClean="0">
                <a:solidFill>
                  <a:schemeClr val="tx1"/>
                </a:solidFill>
                <a:effectLst/>
                <a:latin typeface="+mn-lt"/>
                <a:ea typeface="+mn-ea"/>
                <a:cs typeface="+mn-cs"/>
              </a:rPr>
              <a:t> method: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983825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But there’s a problem – if</a:t>
            </a:r>
            <a:r>
              <a:rPr lang="en-US" sz="1200" b="0" i="0" kern="1200" baseline="0" dirty="0" smtClean="0">
                <a:solidFill>
                  <a:schemeClr val="tx1"/>
                </a:solidFill>
                <a:effectLst/>
                <a:latin typeface="+mn-lt"/>
                <a:ea typeface="+mn-ea"/>
                <a:cs typeface="+mn-cs"/>
              </a:rPr>
              <a:t> we change the orientation, the app gets reset.  Because of the Android lifecycle.</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2108497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99852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 task is two or more activities chained together.</a:t>
            </a:r>
          </a:p>
          <a:p>
            <a:pPr fontAlgn="base"/>
            <a:r>
              <a:rPr lang="en-US" sz="1200" kern="1200" dirty="0" smtClean="0">
                <a:solidFill>
                  <a:schemeClr val="tx1"/>
                </a:solidFill>
                <a:effectLst/>
                <a:latin typeface="+mn-lt"/>
                <a:ea typeface="+mn-ea"/>
                <a:cs typeface="+mn-cs"/>
              </a:rPr>
              <a:t>The &lt;</a:t>
            </a:r>
            <a:r>
              <a:rPr lang="en-US" sz="1200" kern="1200" dirty="0" err="1" smtClean="0">
                <a:solidFill>
                  <a:schemeClr val="tx1"/>
                </a:solidFill>
                <a:effectLst/>
                <a:latin typeface="+mn-lt"/>
                <a:ea typeface="+mn-ea"/>
                <a:cs typeface="+mn-cs"/>
              </a:rPr>
              <a:t>EditText</a:t>
            </a:r>
            <a:r>
              <a:rPr lang="en-US" sz="1200" kern="1200" dirty="0" smtClean="0">
                <a:solidFill>
                  <a:schemeClr val="tx1"/>
                </a:solidFill>
                <a:effectLst/>
                <a:latin typeface="+mn-lt"/>
                <a:ea typeface="+mn-ea"/>
                <a:cs typeface="+mn-cs"/>
              </a:rPr>
              <a:t>&gt; element defines an editable text field for entering text. It inherits from the Android View class.</a:t>
            </a:r>
          </a:p>
          <a:p>
            <a:pPr fontAlgn="base"/>
            <a:r>
              <a:rPr lang="en-US" sz="1200" kern="1200" dirty="0" smtClean="0">
                <a:solidFill>
                  <a:schemeClr val="tx1"/>
                </a:solidFill>
                <a:effectLst/>
                <a:latin typeface="+mn-lt"/>
                <a:ea typeface="+mn-ea"/>
                <a:cs typeface="+mn-cs"/>
              </a:rPr>
              <a:t>You can add a new activity in Android Studio by choosing File → New... → Activity.</a:t>
            </a:r>
          </a:p>
          <a:p>
            <a:pPr fontAlgn="base"/>
            <a:r>
              <a:rPr lang="en-US" sz="1200" kern="1200" dirty="0" smtClean="0">
                <a:solidFill>
                  <a:schemeClr val="tx1"/>
                </a:solidFill>
                <a:effectLst/>
                <a:latin typeface="+mn-lt"/>
                <a:ea typeface="+mn-ea"/>
                <a:cs typeface="+mn-cs"/>
              </a:rPr>
              <a:t>Each activity you create must have an entry in </a:t>
            </a:r>
            <a:r>
              <a:rPr lang="en-US" sz="1200" kern="1200" dirty="0" err="1" smtClean="0">
                <a:solidFill>
                  <a:schemeClr val="tx1"/>
                </a:solidFill>
                <a:effectLst/>
                <a:latin typeface="+mn-lt"/>
                <a:ea typeface="+mn-ea"/>
                <a:cs typeface="+mn-cs"/>
              </a:rPr>
              <a:t>AndroidManifest.xml</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An intent is a type of message that Android components use to communicate with one another.</a:t>
            </a:r>
          </a:p>
          <a:p>
            <a:pPr fontAlgn="base"/>
            <a:r>
              <a:rPr lang="en-US" sz="1200" kern="1200" dirty="0" smtClean="0">
                <a:solidFill>
                  <a:schemeClr val="tx1"/>
                </a:solidFill>
                <a:effectLst/>
                <a:latin typeface="+mn-lt"/>
                <a:ea typeface="+mn-ea"/>
                <a:cs typeface="+mn-cs"/>
              </a:rPr>
              <a:t>An explicit intent explicitly specifies the component the intent is targeted at. You create an explicit intent using Intent intent = new Intent(this, </a:t>
            </a:r>
            <a:r>
              <a:rPr lang="en-US" sz="1200" kern="1200" dirty="0" err="1" smtClean="0">
                <a:solidFill>
                  <a:schemeClr val="tx1"/>
                </a:solidFill>
                <a:effectLst/>
                <a:latin typeface="+mn-lt"/>
                <a:ea typeface="+mn-ea"/>
                <a:cs typeface="+mn-cs"/>
              </a:rPr>
              <a:t>Target.class</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To start an activity, call </a:t>
            </a:r>
            <a:r>
              <a:rPr lang="en-US" sz="1200" kern="1200" dirty="0" err="1" smtClean="0">
                <a:solidFill>
                  <a:schemeClr val="tx1"/>
                </a:solidFill>
                <a:effectLst/>
                <a:latin typeface="+mn-lt"/>
                <a:ea typeface="+mn-ea"/>
                <a:cs typeface="+mn-cs"/>
              </a:rPr>
              <a:t>startActivity</a:t>
            </a:r>
            <a:r>
              <a:rPr lang="en-US" sz="1200" kern="1200" dirty="0" smtClean="0">
                <a:solidFill>
                  <a:schemeClr val="tx1"/>
                </a:solidFill>
                <a:effectLst/>
                <a:latin typeface="+mn-lt"/>
                <a:ea typeface="+mn-ea"/>
                <a:cs typeface="+mn-cs"/>
              </a:rPr>
              <a:t>(intent). If no activities are found, it throws an </a:t>
            </a:r>
            <a:r>
              <a:rPr lang="en-US" sz="1200" kern="1200" dirty="0" err="1" smtClean="0">
                <a:solidFill>
                  <a:schemeClr val="tx1"/>
                </a:solidFill>
                <a:effectLst/>
                <a:latin typeface="+mn-lt"/>
                <a:ea typeface="+mn-ea"/>
                <a:cs typeface="+mn-cs"/>
              </a:rPr>
              <a:t>ActivityNotFoundException</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Use the </a:t>
            </a:r>
            <a:r>
              <a:rPr lang="en-US" sz="1200" kern="1200" dirty="0" err="1" smtClean="0">
                <a:solidFill>
                  <a:schemeClr val="tx1"/>
                </a:solidFill>
                <a:effectLst/>
                <a:latin typeface="+mn-lt"/>
                <a:ea typeface="+mn-ea"/>
                <a:cs typeface="+mn-cs"/>
              </a:rPr>
              <a:t>putExtra</a:t>
            </a:r>
            <a:r>
              <a:rPr lang="en-US" sz="1200" kern="1200" dirty="0" smtClean="0">
                <a:solidFill>
                  <a:schemeClr val="tx1"/>
                </a:solidFill>
                <a:effectLst/>
                <a:latin typeface="+mn-lt"/>
                <a:ea typeface="+mn-ea"/>
                <a:cs typeface="+mn-cs"/>
              </a:rPr>
              <a:t>() method to add extra information to an intent.</a:t>
            </a:r>
          </a:p>
          <a:p>
            <a:pPr fontAlgn="base"/>
            <a:r>
              <a:rPr lang="en-US" sz="1200" kern="1200" dirty="0" smtClean="0">
                <a:solidFill>
                  <a:schemeClr val="tx1"/>
                </a:solidFill>
                <a:effectLst/>
                <a:latin typeface="+mn-lt"/>
                <a:ea typeface="+mn-ea"/>
                <a:cs typeface="+mn-cs"/>
              </a:rPr>
              <a:t>Use the </a:t>
            </a:r>
            <a:r>
              <a:rPr lang="en-US" sz="1200" kern="1200" dirty="0" err="1" smtClean="0">
                <a:solidFill>
                  <a:schemeClr val="tx1"/>
                </a:solidFill>
                <a:effectLst/>
                <a:latin typeface="+mn-lt"/>
                <a:ea typeface="+mn-ea"/>
                <a:cs typeface="+mn-cs"/>
              </a:rPr>
              <a:t>getIntent</a:t>
            </a:r>
            <a:r>
              <a:rPr lang="en-US" sz="1200" kern="1200" dirty="0" smtClean="0">
                <a:solidFill>
                  <a:schemeClr val="tx1"/>
                </a:solidFill>
                <a:effectLst/>
                <a:latin typeface="+mn-lt"/>
                <a:ea typeface="+mn-ea"/>
                <a:cs typeface="+mn-cs"/>
              </a:rPr>
              <a:t>() method to retrieve the intent that started the activity.</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03458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Create a new Android Studio project for an application named “Messenger” with a package name of </a:t>
            </a:r>
            <a:r>
              <a:rPr lang="en-US" dirty="0" err="1" smtClean="0"/>
              <a:t>com.hfad.messenger</a:t>
            </a:r>
            <a:r>
              <a:rPr lang="en-US" sz="1200" b="0" i="0" kern="1200" dirty="0" smtClean="0">
                <a:solidFill>
                  <a:schemeClr val="tx1"/>
                </a:solidFill>
                <a:effectLst/>
                <a:latin typeface="+mn-lt"/>
                <a:ea typeface="+mn-ea"/>
                <a:cs typeface="+mn-cs"/>
              </a:rPr>
              <a:t>. The minimum SDK should be API 15 so that it will work on most devices. You’ll need a blank activity called “</a:t>
            </a:r>
            <a:r>
              <a:rPr lang="en-US" sz="1200" b="0" i="0" kern="1200" dirty="0" err="1" smtClean="0">
                <a:solidFill>
                  <a:schemeClr val="tx1"/>
                </a:solidFill>
                <a:effectLst/>
                <a:latin typeface="+mn-lt"/>
                <a:ea typeface="+mn-ea"/>
                <a:cs typeface="+mn-cs"/>
              </a:rPr>
              <a:t>CreateMessageActivity</a:t>
            </a:r>
            <a:r>
              <a:rPr lang="en-US" sz="1200" b="0" i="0" kern="1200" dirty="0" smtClean="0">
                <a:solidFill>
                  <a:schemeClr val="tx1"/>
                </a:solidFill>
                <a:effectLst/>
                <a:latin typeface="+mn-lt"/>
                <a:ea typeface="+mn-ea"/>
                <a:cs typeface="+mn-cs"/>
              </a:rPr>
              <a:t>” with a layout called “</a:t>
            </a:r>
            <a:r>
              <a:rPr lang="en-US" sz="1200" b="0" i="0" kern="1200" dirty="0" err="1" smtClean="0">
                <a:solidFill>
                  <a:schemeClr val="tx1"/>
                </a:solidFill>
                <a:effectLst/>
                <a:latin typeface="+mn-lt"/>
                <a:ea typeface="+mn-ea"/>
                <a:cs typeface="+mn-cs"/>
              </a:rPr>
              <a:t>activity_create_message</a:t>
            </a:r>
            <a:r>
              <a:rPr lang="en-US" sz="1200" b="0" i="0" kern="1200" dirty="0" smtClean="0">
                <a:solidFill>
                  <a:schemeClr val="tx1"/>
                </a:solidFill>
                <a:effectLst/>
                <a:latin typeface="+mn-lt"/>
                <a:ea typeface="+mn-ea"/>
                <a:cs typeface="+mn-cs"/>
              </a:rPr>
              <a:t>” so that your code matches ours.</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22062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the XML for the </a:t>
            </a:r>
            <a:r>
              <a:rPr lang="en-US" sz="1200" b="0" i="0" kern="1200" dirty="0" err="1" smtClean="0">
                <a:solidFill>
                  <a:schemeClr val="tx1"/>
                </a:solidFill>
                <a:effectLst/>
                <a:latin typeface="+mn-lt"/>
                <a:ea typeface="+mn-ea"/>
                <a:cs typeface="+mn-cs"/>
              </a:rPr>
              <a:t>activity_create_message.xml</a:t>
            </a:r>
            <a:r>
              <a:rPr lang="en-US" sz="1200" b="0" i="0" kern="1200" dirty="0" smtClean="0">
                <a:solidFill>
                  <a:schemeClr val="tx1"/>
                </a:solidFill>
                <a:effectLst/>
                <a:latin typeface="+mn-lt"/>
                <a:ea typeface="+mn-ea"/>
                <a:cs typeface="+mn-cs"/>
              </a:rPr>
              <a:t> file. We removed the &lt;</a:t>
            </a:r>
            <a:r>
              <a:rPr lang="en-US" sz="1200" b="0" i="0" kern="1200" dirty="0" err="1" smtClean="0">
                <a:solidFill>
                  <a:schemeClr val="tx1"/>
                </a:solidFill>
                <a:effectLst/>
                <a:latin typeface="+mn-lt"/>
                <a:ea typeface="+mn-ea"/>
                <a:cs typeface="+mn-cs"/>
              </a:rPr>
              <a:t>TextView</a:t>
            </a:r>
            <a:r>
              <a:rPr lang="en-US" sz="1200" b="0" i="0" kern="1200" dirty="0" smtClean="0">
                <a:solidFill>
                  <a:schemeClr val="tx1"/>
                </a:solidFill>
                <a:effectLst/>
                <a:latin typeface="+mn-lt"/>
                <a:ea typeface="+mn-ea"/>
                <a:cs typeface="+mn-cs"/>
              </a:rPr>
              <a:t>&gt; that Android Studio created for us, and replaced it with &lt;Button&gt; and &lt;</a:t>
            </a:r>
            <a:r>
              <a:rPr lang="en-US" sz="1200" b="0" i="0" kern="1200" dirty="0" err="1" smtClean="0">
                <a:solidFill>
                  <a:schemeClr val="tx1"/>
                </a:solidFill>
                <a:effectLst/>
                <a:latin typeface="+mn-lt"/>
                <a:ea typeface="+mn-ea"/>
                <a:cs typeface="+mn-cs"/>
              </a:rPr>
              <a:t>EditText</a:t>
            </a:r>
            <a:r>
              <a:rPr lang="en-US" sz="1200" b="0" i="0" kern="1200" dirty="0" smtClean="0">
                <a:solidFill>
                  <a:schemeClr val="tx1"/>
                </a:solidFill>
                <a:effectLst/>
                <a:latin typeface="+mn-lt"/>
                <a:ea typeface="+mn-ea"/>
                <a:cs typeface="+mn-cs"/>
              </a:rPr>
              <a:t>&gt; elements. The &lt;</a:t>
            </a:r>
            <a:r>
              <a:rPr lang="en-US" sz="1200" b="0" i="0" kern="1200" dirty="0" err="1" smtClean="0">
                <a:solidFill>
                  <a:schemeClr val="tx1"/>
                </a:solidFill>
                <a:effectLst/>
                <a:latin typeface="+mn-lt"/>
                <a:ea typeface="+mn-ea"/>
                <a:cs typeface="+mn-cs"/>
              </a:rPr>
              <a:t>EditText</a:t>
            </a:r>
            <a:r>
              <a:rPr lang="en-US" sz="1200" b="0" i="0" kern="1200" dirty="0" smtClean="0">
                <a:solidFill>
                  <a:schemeClr val="tx1"/>
                </a:solidFill>
                <a:effectLst/>
                <a:latin typeface="+mn-lt"/>
                <a:ea typeface="+mn-ea"/>
                <a:cs typeface="+mn-cs"/>
              </a:rPr>
              <a:t>&gt; element gives you an editable text field you can use to enter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72453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&lt;</a:t>
            </a:r>
            <a:r>
              <a:rPr lang="en-US" sz="1200" b="0" i="0" kern="1200" dirty="0" err="1" smtClean="0">
                <a:solidFill>
                  <a:schemeClr val="tx1"/>
                </a:solidFill>
                <a:effectLst/>
                <a:latin typeface="+mn-lt"/>
                <a:ea typeface="+mn-ea"/>
                <a:cs typeface="+mn-cs"/>
              </a:rPr>
              <a:t>EditText</a:t>
            </a:r>
            <a:r>
              <a:rPr lang="en-US" sz="1200" b="0" i="0" kern="1200" dirty="0" smtClean="0">
                <a:solidFill>
                  <a:schemeClr val="tx1"/>
                </a:solidFill>
                <a:effectLst/>
                <a:latin typeface="+mn-lt"/>
                <a:ea typeface="+mn-ea"/>
                <a:cs typeface="+mn-cs"/>
              </a:rPr>
              <a:t>&gt; element defines an editable text field for entering text.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303128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9/1/16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9/1/16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9/1/16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9/1/16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tiff"/></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tiff"/></Relationships>
</file>

<file path=ppt/slides/_rels/slide47.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2b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1</a:t>
            </a:r>
            <a:r>
              <a:rPr lang="en-US" baseline="30000" dirty="0" smtClean="0"/>
              <a:t>st</a:t>
            </a:r>
            <a:r>
              <a:rPr lang="en-US" dirty="0" smtClean="0"/>
              <a:t> Activity</a:t>
            </a:r>
            <a:endParaRPr lang="en-US" dirty="0"/>
          </a:p>
        </p:txBody>
      </p:sp>
      <p:pic>
        <p:nvPicPr>
          <p:cNvPr id="3" name="Picture 2"/>
          <p:cNvPicPr>
            <a:picLocks noChangeAspect="1"/>
          </p:cNvPicPr>
          <p:nvPr/>
        </p:nvPicPr>
        <p:blipFill>
          <a:blip r:embed="rId3"/>
          <a:stretch>
            <a:fillRect/>
          </a:stretch>
        </p:blipFill>
        <p:spPr>
          <a:xfrm>
            <a:off x="611554" y="2321170"/>
            <a:ext cx="3022600" cy="3200400"/>
          </a:xfrm>
          <a:prstGeom prst="rect">
            <a:avLst/>
          </a:prstGeom>
        </p:spPr>
      </p:pic>
      <p:pic>
        <p:nvPicPr>
          <p:cNvPr id="6" name="Picture 5"/>
          <p:cNvPicPr>
            <a:picLocks noChangeAspect="1"/>
          </p:cNvPicPr>
          <p:nvPr/>
        </p:nvPicPr>
        <p:blipFill>
          <a:blip r:embed="rId4"/>
          <a:stretch>
            <a:fillRect/>
          </a:stretch>
        </p:blipFill>
        <p:spPr>
          <a:xfrm>
            <a:off x="3634154" y="2321170"/>
            <a:ext cx="7861300" cy="2413000"/>
          </a:xfrm>
          <a:prstGeom prst="rect">
            <a:avLst/>
          </a:prstGeom>
        </p:spPr>
      </p:pic>
    </p:spTree>
    <p:extLst>
      <p:ext uri="{BB962C8B-B14F-4D97-AF65-F5344CB8AC3E}">
        <p14:creationId xmlns:p14="http://schemas.microsoft.com/office/powerpoint/2010/main" val="110492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1</a:t>
            </a:r>
            <a:r>
              <a:rPr lang="en-US" baseline="30000" dirty="0" smtClean="0"/>
              <a:t>st</a:t>
            </a:r>
            <a:r>
              <a:rPr lang="en-US" dirty="0" smtClean="0"/>
              <a:t> Activity</a:t>
            </a:r>
            <a:endParaRPr lang="en-US" dirty="0"/>
          </a:p>
        </p:txBody>
      </p:sp>
      <p:pic>
        <p:nvPicPr>
          <p:cNvPr id="4" name="Picture 3"/>
          <p:cNvPicPr>
            <a:picLocks noChangeAspect="1"/>
          </p:cNvPicPr>
          <p:nvPr/>
        </p:nvPicPr>
        <p:blipFill>
          <a:blip r:embed="rId3"/>
          <a:stretch>
            <a:fillRect/>
          </a:stretch>
        </p:blipFill>
        <p:spPr>
          <a:xfrm>
            <a:off x="831850" y="171450"/>
            <a:ext cx="10528300" cy="6515100"/>
          </a:xfrm>
          <a:prstGeom prst="rect">
            <a:avLst/>
          </a:prstGeom>
        </p:spPr>
      </p:pic>
    </p:spTree>
    <p:extLst>
      <p:ext uri="{BB962C8B-B14F-4D97-AF65-F5344CB8AC3E}">
        <p14:creationId xmlns:p14="http://schemas.microsoft.com/office/powerpoint/2010/main" val="111880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t>
            </a:r>
            <a:br>
              <a:rPr lang="en-US" dirty="0" smtClean="0"/>
            </a:br>
            <a:r>
              <a:rPr lang="en-US" dirty="0" smtClean="0"/>
              <a:t>Activity</a:t>
            </a:r>
            <a:endParaRPr lang="en-US" dirty="0"/>
          </a:p>
        </p:txBody>
      </p:sp>
      <p:pic>
        <p:nvPicPr>
          <p:cNvPr id="3" name="Picture 2"/>
          <p:cNvPicPr>
            <a:picLocks noChangeAspect="1"/>
          </p:cNvPicPr>
          <p:nvPr/>
        </p:nvPicPr>
        <p:blipFill>
          <a:blip r:embed="rId3"/>
          <a:stretch>
            <a:fillRect/>
          </a:stretch>
        </p:blipFill>
        <p:spPr>
          <a:xfrm>
            <a:off x="4135136" y="0"/>
            <a:ext cx="7944322" cy="6858000"/>
          </a:xfrm>
          <a:prstGeom prst="rect">
            <a:avLst/>
          </a:prstGeom>
        </p:spPr>
      </p:pic>
    </p:spTree>
    <p:extLst>
      <p:ext uri="{BB962C8B-B14F-4D97-AF65-F5344CB8AC3E}">
        <p14:creationId xmlns:p14="http://schemas.microsoft.com/office/powerpoint/2010/main" val="16423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t>
            </a:r>
            <a:br>
              <a:rPr lang="en-US" dirty="0" smtClean="0"/>
            </a:br>
            <a:r>
              <a:rPr lang="en-US" dirty="0" smtClean="0"/>
              <a:t>Activity</a:t>
            </a:r>
            <a:endParaRPr lang="en-US" dirty="0"/>
          </a:p>
        </p:txBody>
      </p:sp>
      <p:pic>
        <p:nvPicPr>
          <p:cNvPr id="4" name="Picture 3"/>
          <p:cNvPicPr>
            <a:picLocks noChangeAspect="1"/>
          </p:cNvPicPr>
          <p:nvPr/>
        </p:nvPicPr>
        <p:blipFill>
          <a:blip r:embed="rId3"/>
          <a:stretch>
            <a:fillRect/>
          </a:stretch>
        </p:blipFill>
        <p:spPr>
          <a:xfrm>
            <a:off x="4740812" y="396121"/>
            <a:ext cx="5705622" cy="6242102"/>
          </a:xfrm>
          <a:prstGeom prst="rect">
            <a:avLst/>
          </a:prstGeom>
        </p:spPr>
      </p:pic>
    </p:spTree>
    <p:extLst>
      <p:ext uri="{BB962C8B-B14F-4D97-AF65-F5344CB8AC3E}">
        <p14:creationId xmlns:p14="http://schemas.microsoft.com/office/powerpoint/2010/main" val="10666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t>
            </a:r>
            <a:br>
              <a:rPr lang="en-US" dirty="0" smtClean="0"/>
            </a:br>
            <a:r>
              <a:rPr lang="en-US" dirty="0" smtClean="0"/>
              <a:t>Activity</a:t>
            </a:r>
            <a:endParaRPr lang="en-US" dirty="0"/>
          </a:p>
        </p:txBody>
      </p:sp>
      <p:pic>
        <p:nvPicPr>
          <p:cNvPr id="5" name="Picture 4"/>
          <p:cNvPicPr>
            <a:picLocks noChangeAspect="1"/>
          </p:cNvPicPr>
          <p:nvPr/>
        </p:nvPicPr>
        <p:blipFill>
          <a:blip r:embed="rId3"/>
          <a:stretch>
            <a:fillRect/>
          </a:stretch>
        </p:blipFill>
        <p:spPr>
          <a:xfrm>
            <a:off x="3739173" y="1323828"/>
            <a:ext cx="6261100" cy="3619500"/>
          </a:xfrm>
          <a:prstGeom prst="rect">
            <a:avLst/>
          </a:prstGeom>
        </p:spPr>
      </p:pic>
    </p:spTree>
    <p:extLst>
      <p:ext uri="{BB962C8B-B14F-4D97-AF65-F5344CB8AC3E}">
        <p14:creationId xmlns:p14="http://schemas.microsoft.com/office/powerpoint/2010/main" val="167728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t>
            </a:r>
            <a:br>
              <a:rPr lang="en-US" dirty="0" smtClean="0"/>
            </a:br>
            <a:r>
              <a:rPr lang="en-US" dirty="0" smtClean="0"/>
              <a:t>Activity</a:t>
            </a:r>
            <a:endParaRPr lang="en-US" dirty="0"/>
          </a:p>
        </p:txBody>
      </p:sp>
      <p:pic>
        <p:nvPicPr>
          <p:cNvPr id="3" name="Picture 2"/>
          <p:cNvPicPr>
            <a:picLocks noChangeAspect="1"/>
          </p:cNvPicPr>
          <p:nvPr/>
        </p:nvPicPr>
        <p:blipFill>
          <a:blip r:embed="rId3"/>
          <a:stretch>
            <a:fillRect/>
          </a:stretch>
        </p:blipFill>
        <p:spPr>
          <a:xfrm>
            <a:off x="3842336" y="0"/>
            <a:ext cx="8313021" cy="6858000"/>
          </a:xfrm>
          <a:prstGeom prst="rect">
            <a:avLst/>
          </a:prstGeom>
        </p:spPr>
      </p:pic>
      <p:pic>
        <p:nvPicPr>
          <p:cNvPr id="4" name="Picture 3"/>
          <p:cNvPicPr>
            <a:picLocks noChangeAspect="1"/>
          </p:cNvPicPr>
          <p:nvPr/>
        </p:nvPicPr>
        <p:blipFill>
          <a:blip r:embed="rId4"/>
          <a:stretch>
            <a:fillRect/>
          </a:stretch>
        </p:blipFill>
        <p:spPr>
          <a:xfrm>
            <a:off x="365759" y="2542246"/>
            <a:ext cx="3237425" cy="1573609"/>
          </a:xfrm>
          <a:prstGeom prst="rect">
            <a:avLst/>
          </a:prstGeom>
        </p:spPr>
      </p:pic>
    </p:spTree>
    <p:extLst>
      <p:ext uri="{BB962C8B-B14F-4D97-AF65-F5344CB8AC3E}">
        <p14:creationId xmlns:p14="http://schemas.microsoft.com/office/powerpoint/2010/main" val="171158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Activity</a:t>
            </a:r>
            <a:endParaRPr lang="en-US" dirty="0"/>
          </a:p>
        </p:txBody>
      </p:sp>
      <p:pic>
        <p:nvPicPr>
          <p:cNvPr id="6" name="Picture 5"/>
          <p:cNvPicPr>
            <a:picLocks noChangeAspect="1"/>
          </p:cNvPicPr>
          <p:nvPr/>
        </p:nvPicPr>
        <p:blipFill>
          <a:blip r:embed="rId3"/>
          <a:stretch>
            <a:fillRect/>
          </a:stretch>
        </p:blipFill>
        <p:spPr>
          <a:xfrm>
            <a:off x="1625600" y="1815807"/>
            <a:ext cx="8940800" cy="3873500"/>
          </a:xfrm>
          <a:prstGeom prst="rect">
            <a:avLst/>
          </a:prstGeom>
        </p:spPr>
      </p:pic>
    </p:spTree>
    <p:extLst>
      <p:ext uri="{BB962C8B-B14F-4D97-AF65-F5344CB8AC3E}">
        <p14:creationId xmlns:p14="http://schemas.microsoft.com/office/powerpoint/2010/main" val="1948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a:t> </a:t>
            </a:r>
            <a:r>
              <a:rPr lang="en-US" dirty="0" smtClean="0"/>
              <a:t>Activity</a:t>
            </a:r>
            <a:endParaRPr lang="en-US" dirty="0"/>
          </a:p>
        </p:txBody>
      </p:sp>
      <p:pic>
        <p:nvPicPr>
          <p:cNvPr id="4" name="Picture 3"/>
          <p:cNvPicPr>
            <a:picLocks noChangeAspect="1"/>
          </p:cNvPicPr>
          <p:nvPr/>
        </p:nvPicPr>
        <p:blipFill>
          <a:blip r:embed="rId3"/>
          <a:stretch>
            <a:fillRect/>
          </a:stretch>
        </p:blipFill>
        <p:spPr>
          <a:xfrm>
            <a:off x="1041400" y="2292350"/>
            <a:ext cx="10109200" cy="2273300"/>
          </a:xfrm>
          <a:prstGeom prst="rect">
            <a:avLst/>
          </a:prstGeom>
        </p:spPr>
      </p:pic>
    </p:spTree>
    <p:extLst>
      <p:ext uri="{BB962C8B-B14F-4D97-AF65-F5344CB8AC3E}">
        <p14:creationId xmlns:p14="http://schemas.microsoft.com/office/powerpoint/2010/main" val="3576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Activity</a:t>
            </a:r>
            <a:endParaRPr lang="en-US" dirty="0"/>
          </a:p>
        </p:txBody>
      </p:sp>
      <p:pic>
        <p:nvPicPr>
          <p:cNvPr id="5" name="Picture 4"/>
          <p:cNvPicPr>
            <a:picLocks noChangeAspect="1"/>
          </p:cNvPicPr>
          <p:nvPr/>
        </p:nvPicPr>
        <p:blipFill>
          <a:blip r:embed="rId3"/>
          <a:stretch>
            <a:fillRect/>
          </a:stretch>
        </p:blipFill>
        <p:spPr>
          <a:xfrm>
            <a:off x="2489200" y="3041650"/>
            <a:ext cx="7213600" cy="774700"/>
          </a:xfrm>
          <a:prstGeom prst="rect">
            <a:avLst/>
          </a:prstGeom>
        </p:spPr>
      </p:pic>
    </p:spTree>
    <p:extLst>
      <p:ext uri="{BB962C8B-B14F-4D97-AF65-F5344CB8AC3E}">
        <p14:creationId xmlns:p14="http://schemas.microsoft.com/office/powerpoint/2010/main" val="86923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Activity</a:t>
            </a:r>
            <a:endParaRPr lang="en-US" dirty="0"/>
          </a:p>
        </p:txBody>
      </p:sp>
      <p:pic>
        <p:nvPicPr>
          <p:cNvPr id="3" name="Picture 2"/>
          <p:cNvPicPr>
            <a:picLocks noChangeAspect="1"/>
          </p:cNvPicPr>
          <p:nvPr/>
        </p:nvPicPr>
        <p:blipFill>
          <a:blip r:embed="rId3"/>
          <a:stretch>
            <a:fillRect/>
          </a:stretch>
        </p:blipFill>
        <p:spPr>
          <a:xfrm>
            <a:off x="50800" y="1646238"/>
            <a:ext cx="12090400" cy="4508500"/>
          </a:xfrm>
          <a:prstGeom prst="rect">
            <a:avLst/>
          </a:prstGeom>
        </p:spPr>
      </p:pic>
    </p:spTree>
    <p:extLst>
      <p:ext uri="{BB962C8B-B14F-4D97-AF65-F5344CB8AC3E}">
        <p14:creationId xmlns:p14="http://schemas.microsoft.com/office/powerpoint/2010/main" val="92588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a:t>
            </a:r>
            <a:r>
              <a:rPr lang="en-US" dirty="0"/>
              <a:t>3</a:t>
            </a:r>
            <a:r>
              <a:rPr lang="en-US" dirty="0" smtClean="0"/>
              <a:t> HFAD – Multiple Activities and Intents</a:t>
            </a:r>
          </a:p>
          <a:p>
            <a:r>
              <a:rPr lang="en-US" dirty="0"/>
              <a:t>Chapter </a:t>
            </a:r>
            <a:r>
              <a:rPr lang="en-US" dirty="0" smtClean="0"/>
              <a:t>4 </a:t>
            </a:r>
            <a:r>
              <a:rPr lang="en-US" dirty="0"/>
              <a:t>HFAD – </a:t>
            </a:r>
            <a:r>
              <a:rPr lang="en-US" dirty="0" smtClean="0"/>
              <a:t>Activity </a:t>
            </a:r>
            <a:r>
              <a:rPr lang="en-US" dirty="0" err="1" smtClean="0"/>
              <a:t>Lifecycyle</a:t>
            </a:r>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2</a:t>
            </a:r>
            <a:r>
              <a:rPr lang="en-US" baseline="30000" dirty="0" smtClean="0"/>
              <a:t>nd</a:t>
            </a:r>
            <a:r>
              <a:rPr lang="en-US" dirty="0" smtClean="0"/>
              <a:t> </a:t>
            </a:r>
            <a:br>
              <a:rPr lang="en-US" dirty="0" smtClean="0"/>
            </a:br>
            <a:r>
              <a:rPr lang="en-US" dirty="0" smtClean="0"/>
              <a:t>Activity</a:t>
            </a:r>
            <a:endParaRPr lang="en-US" dirty="0"/>
          </a:p>
        </p:txBody>
      </p:sp>
      <p:pic>
        <p:nvPicPr>
          <p:cNvPr id="4" name="Picture 3"/>
          <p:cNvPicPr>
            <a:picLocks noChangeAspect="1"/>
          </p:cNvPicPr>
          <p:nvPr/>
        </p:nvPicPr>
        <p:blipFill>
          <a:blip r:embed="rId3"/>
          <a:stretch>
            <a:fillRect/>
          </a:stretch>
        </p:blipFill>
        <p:spPr>
          <a:xfrm>
            <a:off x="1317226" y="0"/>
            <a:ext cx="9557548" cy="6858000"/>
          </a:xfrm>
          <a:prstGeom prst="rect">
            <a:avLst/>
          </a:prstGeom>
        </p:spPr>
      </p:pic>
    </p:spTree>
    <p:extLst>
      <p:ext uri="{BB962C8B-B14F-4D97-AF65-F5344CB8AC3E}">
        <p14:creationId xmlns:p14="http://schemas.microsoft.com/office/powerpoint/2010/main" val="172236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2</a:t>
            </a:r>
            <a:r>
              <a:rPr lang="en-US" baseline="30000" dirty="0" smtClean="0"/>
              <a:t>nd</a:t>
            </a:r>
            <a:r>
              <a:rPr lang="en-US" dirty="0" smtClean="0"/>
              <a:t> </a:t>
            </a:r>
            <a:br>
              <a:rPr lang="en-US" dirty="0" smtClean="0"/>
            </a:br>
            <a:r>
              <a:rPr lang="en-US" dirty="0" smtClean="0"/>
              <a:t>Activity</a:t>
            </a:r>
            <a:endParaRPr lang="en-US" dirty="0"/>
          </a:p>
        </p:txBody>
      </p:sp>
      <p:pic>
        <p:nvPicPr>
          <p:cNvPr id="5" name="Picture 4"/>
          <p:cNvPicPr>
            <a:picLocks noChangeAspect="1"/>
          </p:cNvPicPr>
          <p:nvPr/>
        </p:nvPicPr>
        <p:blipFill>
          <a:blip r:embed="rId3"/>
          <a:stretch>
            <a:fillRect/>
          </a:stretch>
        </p:blipFill>
        <p:spPr>
          <a:xfrm>
            <a:off x="279400" y="115303"/>
            <a:ext cx="5816600" cy="2527300"/>
          </a:xfrm>
          <a:prstGeom prst="rect">
            <a:avLst/>
          </a:prstGeom>
        </p:spPr>
      </p:pic>
      <p:pic>
        <p:nvPicPr>
          <p:cNvPr id="7" name="Picture 6"/>
          <p:cNvPicPr>
            <a:picLocks noChangeAspect="1"/>
          </p:cNvPicPr>
          <p:nvPr/>
        </p:nvPicPr>
        <p:blipFill>
          <a:blip r:embed="rId4"/>
          <a:stretch>
            <a:fillRect/>
          </a:stretch>
        </p:blipFill>
        <p:spPr>
          <a:xfrm>
            <a:off x="951816" y="4309892"/>
            <a:ext cx="3873500" cy="1460500"/>
          </a:xfrm>
          <a:prstGeom prst="rect">
            <a:avLst/>
          </a:prstGeom>
        </p:spPr>
      </p:pic>
      <p:pic>
        <p:nvPicPr>
          <p:cNvPr id="9" name="Picture 8"/>
          <p:cNvPicPr>
            <a:picLocks noChangeAspect="1"/>
          </p:cNvPicPr>
          <p:nvPr/>
        </p:nvPicPr>
        <p:blipFill>
          <a:blip r:embed="rId5"/>
          <a:stretch>
            <a:fillRect/>
          </a:stretch>
        </p:blipFill>
        <p:spPr>
          <a:xfrm>
            <a:off x="5705915" y="1680992"/>
            <a:ext cx="5689600" cy="4089400"/>
          </a:xfrm>
          <a:prstGeom prst="rect">
            <a:avLst/>
          </a:prstGeom>
        </p:spPr>
      </p:pic>
    </p:spTree>
    <p:extLst>
      <p:ext uri="{BB962C8B-B14F-4D97-AF65-F5344CB8AC3E}">
        <p14:creationId xmlns:p14="http://schemas.microsoft.com/office/powerpoint/2010/main" val="1817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2</a:t>
            </a:r>
            <a:r>
              <a:rPr lang="en-US" baseline="30000" dirty="0" smtClean="0"/>
              <a:t>nd</a:t>
            </a:r>
            <a:r>
              <a:rPr lang="en-US" dirty="0" smtClean="0"/>
              <a:t> </a:t>
            </a:r>
            <a:br>
              <a:rPr lang="en-US" dirty="0" smtClean="0"/>
            </a:br>
            <a:r>
              <a:rPr lang="en-US" dirty="0" smtClean="0"/>
              <a:t>Activity</a:t>
            </a:r>
            <a:endParaRPr lang="en-US" dirty="0"/>
          </a:p>
        </p:txBody>
      </p:sp>
      <p:pic>
        <p:nvPicPr>
          <p:cNvPr id="3" name="Picture 2"/>
          <p:cNvPicPr>
            <a:picLocks noChangeAspect="1"/>
          </p:cNvPicPr>
          <p:nvPr/>
        </p:nvPicPr>
        <p:blipFill>
          <a:blip r:embed="rId3"/>
          <a:stretch>
            <a:fillRect/>
          </a:stretch>
        </p:blipFill>
        <p:spPr>
          <a:xfrm>
            <a:off x="4430639" y="1075045"/>
            <a:ext cx="5778500" cy="4394200"/>
          </a:xfrm>
          <a:prstGeom prst="rect">
            <a:avLst/>
          </a:prstGeom>
        </p:spPr>
      </p:pic>
    </p:spTree>
    <p:extLst>
      <p:ext uri="{BB962C8B-B14F-4D97-AF65-F5344CB8AC3E}">
        <p14:creationId xmlns:p14="http://schemas.microsoft.com/office/powerpoint/2010/main" val="13341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2</a:t>
            </a:r>
            <a:r>
              <a:rPr lang="en-US" baseline="30000" dirty="0" smtClean="0"/>
              <a:t>nd</a:t>
            </a:r>
            <a:r>
              <a:rPr lang="en-US" dirty="0" smtClean="0"/>
              <a:t> </a:t>
            </a:r>
            <a:br>
              <a:rPr lang="en-US" dirty="0" smtClean="0"/>
            </a:br>
            <a:r>
              <a:rPr lang="en-US" dirty="0" smtClean="0"/>
              <a:t>Activity</a:t>
            </a:r>
            <a:endParaRPr lang="en-US" dirty="0"/>
          </a:p>
        </p:txBody>
      </p:sp>
      <p:pic>
        <p:nvPicPr>
          <p:cNvPr id="5" name="Picture 4"/>
          <p:cNvPicPr>
            <a:picLocks noChangeAspect="1"/>
          </p:cNvPicPr>
          <p:nvPr/>
        </p:nvPicPr>
        <p:blipFill>
          <a:blip r:embed="rId3"/>
          <a:stretch>
            <a:fillRect/>
          </a:stretch>
        </p:blipFill>
        <p:spPr>
          <a:xfrm>
            <a:off x="3134458" y="714624"/>
            <a:ext cx="7762142" cy="5194588"/>
          </a:xfrm>
          <a:prstGeom prst="rect">
            <a:avLst/>
          </a:prstGeom>
        </p:spPr>
      </p:pic>
    </p:spTree>
    <p:extLst>
      <p:ext uri="{BB962C8B-B14F-4D97-AF65-F5344CB8AC3E}">
        <p14:creationId xmlns:p14="http://schemas.microsoft.com/office/powerpoint/2010/main" val="187354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a:t>
            </a:r>
            <a:endParaRPr lang="en-US" dirty="0"/>
          </a:p>
        </p:txBody>
      </p:sp>
      <p:pic>
        <p:nvPicPr>
          <p:cNvPr id="4" name="Picture 3"/>
          <p:cNvPicPr>
            <a:picLocks noChangeAspect="1"/>
          </p:cNvPicPr>
          <p:nvPr/>
        </p:nvPicPr>
        <p:blipFill>
          <a:blip r:embed="rId3"/>
          <a:stretch>
            <a:fillRect/>
          </a:stretch>
        </p:blipFill>
        <p:spPr>
          <a:xfrm>
            <a:off x="3829050" y="1957754"/>
            <a:ext cx="4533900" cy="3505200"/>
          </a:xfrm>
          <a:prstGeom prst="rect">
            <a:avLst/>
          </a:prstGeom>
        </p:spPr>
      </p:pic>
    </p:spTree>
    <p:extLst>
      <p:ext uri="{BB962C8B-B14F-4D97-AF65-F5344CB8AC3E}">
        <p14:creationId xmlns:p14="http://schemas.microsoft.com/office/powerpoint/2010/main" val="14538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a:t>
            </a:r>
            <a:endParaRPr lang="en-US" dirty="0"/>
          </a:p>
        </p:txBody>
      </p:sp>
      <p:pic>
        <p:nvPicPr>
          <p:cNvPr id="3" name="Picture 2"/>
          <p:cNvPicPr>
            <a:picLocks noChangeAspect="1"/>
          </p:cNvPicPr>
          <p:nvPr/>
        </p:nvPicPr>
        <p:blipFill>
          <a:blip r:embed="rId3"/>
          <a:stretch>
            <a:fillRect/>
          </a:stretch>
        </p:blipFill>
        <p:spPr>
          <a:xfrm>
            <a:off x="736600" y="1833587"/>
            <a:ext cx="10718800" cy="4203700"/>
          </a:xfrm>
          <a:prstGeom prst="rect">
            <a:avLst/>
          </a:prstGeom>
        </p:spPr>
      </p:pic>
    </p:spTree>
    <p:extLst>
      <p:ext uri="{BB962C8B-B14F-4D97-AF65-F5344CB8AC3E}">
        <p14:creationId xmlns:p14="http://schemas.microsoft.com/office/powerpoint/2010/main" val="7039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a:t>
            </a:r>
            <a:endParaRPr lang="en-US" dirty="0"/>
          </a:p>
        </p:txBody>
      </p:sp>
      <p:pic>
        <p:nvPicPr>
          <p:cNvPr id="5" name="Picture 4"/>
          <p:cNvPicPr>
            <a:picLocks noChangeAspect="1"/>
          </p:cNvPicPr>
          <p:nvPr/>
        </p:nvPicPr>
        <p:blipFill>
          <a:blip r:embed="rId3"/>
          <a:stretch>
            <a:fillRect/>
          </a:stretch>
        </p:blipFill>
        <p:spPr>
          <a:xfrm>
            <a:off x="0" y="686733"/>
            <a:ext cx="9271000" cy="5283200"/>
          </a:xfrm>
          <a:prstGeom prst="rect">
            <a:avLst/>
          </a:prstGeom>
        </p:spPr>
      </p:pic>
      <p:pic>
        <p:nvPicPr>
          <p:cNvPr id="6" name="Picture 5"/>
          <p:cNvPicPr>
            <a:picLocks noChangeAspect="1"/>
          </p:cNvPicPr>
          <p:nvPr/>
        </p:nvPicPr>
        <p:blipFill>
          <a:blip r:embed="rId4"/>
          <a:stretch>
            <a:fillRect/>
          </a:stretch>
        </p:blipFill>
        <p:spPr>
          <a:xfrm>
            <a:off x="8993163" y="933939"/>
            <a:ext cx="3200400" cy="3302000"/>
          </a:xfrm>
          <a:prstGeom prst="rect">
            <a:avLst/>
          </a:prstGeom>
        </p:spPr>
      </p:pic>
    </p:spTree>
    <p:extLst>
      <p:ext uri="{BB962C8B-B14F-4D97-AF65-F5344CB8AC3E}">
        <p14:creationId xmlns:p14="http://schemas.microsoft.com/office/powerpoint/2010/main" val="208537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 – Send Data</a:t>
            </a:r>
            <a:endParaRPr lang="en-US" dirty="0"/>
          </a:p>
        </p:txBody>
      </p:sp>
      <p:pic>
        <p:nvPicPr>
          <p:cNvPr id="4" name="Picture 3"/>
          <p:cNvPicPr>
            <a:picLocks noChangeAspect="1"/>
          </p:cNvPicPr>
          <p:nvPr/>
        </p:nvPicPr>
        <p:blipFill>
          <a:blip r:embed="rId3"/>
          <a:stretch>
            <a:fillRect/>
          </a:stretch>
        </p:blipFill>
        <p:spPr>
          <a:xfrm>
            <a:off x="3922346" y="2172970"/>
            <a:ext cx="3784600" cy="2146300"/>
          </a:xfrm>
          <a:prstGeom prst="rect">
            <a:avLst/>
          </a:prstGeom>
        </p:spPr>
      </p:pic>
      <p:sp>
        <p:nvSpPr>
          <p:cNvPr id="7" name="Rectangle 6"/>
          <p:cNvSpPr/>
          <p:nvPr/>
        </p:nvSpPr>
        <p:spPr>
          <a:xfrm>
            <a:off x="4269218" y="4946525"/>
            <a:ext cx="3653564" cy="369332"/>
          </a:xfrm>
          <a:prstGeom prst="rect">
            <a:avLst/>
          </a:prstGeom>
        </p:spPr>
        <p:txBody>
          <a:bodyPr wrap="none">
            <a:spAutoFit/>
          </a:bodyPr>
          <a:lstStyle/>
          <a:p>
            <a:r>
              <a:rPr lang="en-US" b="1" dirty="0" err="1">
                <a:latin typeface="Ubuntu Mono Bold" charset="0"/>
              </a:rPr>
              <a:t>intent.putExtra</a:t>
            </a:r>
            <a:r>
              <a:rPr lang="en-US" b="1" dirty="0">
                <a:latin typeface="Ubuntu Mono Bold" charset="0"/>
              </a:rPr>
              <a:t>("message", value);</a:t>
            </a:r>
            <a:endParaRPr lang="en-US" dirty="0"/>
          </a:p>
        </p:txBody>
      </p:sp>
    </p:spTree>
    <p:extLst>
      <p:ext uri="{BB962C8B-B14F-4D97-AF65-F5344CB8AC3E}">
        <p14:creationId xmlns:p14="http://schemas.microsoft.com/office/powerpoint/2010/main" val="14708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 – Receive Data</a:t>
            </a:r>
            <a:endParaRPr lang="en-US" dirty="0"/>
          </a:p>
        </p:txBody>
      </p:sp>
      <p:pic>
        <p:nvPicPr>
          <p:cNvPr id="3" name="Picture 2"/>
          <p:cNvPicPr>
            <a:picLocks noChangeAspect="1"/>
          </p:cNvPicPr>
          <p:nvPr/>
        </p:nvPicPr>
        <p:blipFill>
          <a:blip r:embed="rId3"/>
          <a:stretch>
            <a:fillRect/>
          </a:stretch>
        </p:blipFill>
        <p:spPr>
          <a:xfrm>
            <a:off x="1149350" y="2006600"/>
            <a:ext cx="9893300" cy="2844800"/>
          </a:xfrm>
          <a:prstGeom prst="rect">
            <a:avLst/>
          </a:prstGeom>
        </p:spPr>
      </p:pic>
    </p:spTree>
    <p:extLst>
      <p:ext uri="{BB962C8B-B14F-4D97-AF65-F5344CB8AC3E}">
        <p14:creationId xmlns:p14="http://schemas.microsoft.com/office/powerpoint/2010/main" val="140942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 </a:t>
            </a:r>
            <a:br>
              <a:rPr lang="en-US" dirty="0" smtClean="0"/>
            </a:br>
            <a:r>
              <a:rPr lang="en-US" dirty="0" smtClean="0"/>
              <a:t>– Send Data</a:t>
            </a:r>
            <a:endParaRPr lang="en-US" dirty="0"/>
          </a:p>
        </p:txBody>
      </p:sp>
      <p:pic>
        <p:nvPicPr>
          <p:cNvPr id="3" name="Picture 2"/>
          <p:cNvPicPr>
            <a:picLocks noChangeAspect="1"/>
          </p:cNvPicPr>
          <p:nvPr/>
        </p:nvPicPr>
        <p:blipFill>
          <a:blip r:embed="rId3"/>
          <a:stretch>
            <a:fillRect/>
          </a:stretch>
        </p:blipFill>
        <p:spPr>
          <a:xfrm>
            <a:off x="4263242" y="0"/>
            <a:ext cx="7829550" cy="6858000"/>
          </a:xfrm>
          <a:prstGeom prst="rect">
            <a:avLst/>
          </a:prstGeom>
        </p:spPr>
      </p:pic>
    </p:spTree>
    <p:extLst>
      <p:ext uri="{BB962C8B-B14F-4D97-AF65-F5344CB8AC3E}">
        <p14:creationId xmlns:p14="http://schemas.microsoft.com/office/powerpoint/2010/main" val="125144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a:t>
            </a:r>
            <a:endParaRPr lang="en-US" dirty="0"/>
          </a:p>
        </p:txBody>
      </p:sp>
      <p:pic>
        <p:nvPicPr>
          <p:cNvPr id="5" name="Picture 4"/>
          <p:cNvPicPr>
            <a:picLocks noChangeAspect="1"/>
          </p:cNvPicPr>
          <p:nvPr/>
        </p:nvPicPr>
        <p:blipFill>
          <a:blip r:embed="rId3"/>
          <a:stretch>
            <a:fillRect/>
          </a:stretch>
        </p:blipFill>
        <p:spPr>
          <a:xfrm>
            <a:off x="881903" y="187885"/>
            <a:ext cx="9639300" cy="6159500"/>
          </a:xfrm>
          <a:prstGeom prst="rect">
            <a:avLst/>
          </a:prstGeom>
        </p:spPr>
      </p:pic>
    </p:spTree>
    <p:extLst>
      <p:ext uri="{BB962C8B-B14F-4D97-AF65-F5344CB8AC3E}">
        <p14:creationId xmlns:p14="http://schemas.microsoft.com/office/powerpoint/2010/main" val="2767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Data </a:t>
            </a:r>
            <a:br>
              <a:rPr lang="en-US" dirty="0" smtClean="0"/>
            </a:br>
            <a:r>
              <a:rPr lang="en-US" dirty="0" smtClean="0"/>
              <a:t>– Receive Data</a:t>
            </a:r>
            <a:endParaRPr lang="en-US" dirty="0"/>
          </a:p>
        </p:txBody>
      </p:sp>
      <p:pic>
        <p:nvPicPr>
          <p:cNvPr id="5" name="Picture 4"/>
          <p:cNvPicPr>
            <a:picLocks noChangeAspect="1"/>
          </p:cNvPicPr>
          <p:nvPr/>
        </p:nvPicPr>
        <p:blipFill>
          <a:blip r:embed="rId3"/>
          <a:stretch>
            <a:fillRect/>
          </a:stretch>
        </p:blipFill>
        <p:spPr>
          <a:xfrm>
            <a:off x="993824" y="101989"/>
            <a:ext cx="10401300" cy="6629400"/>
          </a:xfrm>
          <a:prstGeom prst="rect">
            <a:avLst/>
          </a:prstGeom>
        </p:spPr>
      </p:pic>
    </p:spTree>
    <p:extLst>
      <p:ext uri="{BB962C8B-B14F-4D97-AF65-F5344CB8AC3E}">
        <p14:creationId xmlns:p14="http://schemas.microsoft.com/office/powerpoint/2010/main" val="107014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 - Recap</a:t>
            </a:r>
            <a:endParaRPr lang="en-US" dirty="0"/>
          </a:p>
        </p:txBody>
      </p:sp>
      <p:pic>
        <p:nvPicPr>
          <p:cNvPr id="3" name="Picture 2"/>
          <p:cNvPicPr>
            <a:picLocks noChangeAspect="1"/>
          </p:cNvPicPr>
          <p:nvPr/>
        </p:nvPicPr>
        <p:blipFill>
          <a:blip r:embed="rId3"/>
          <a:stretch>
            <a:fillRect/>
          </a:stretch>
        </p:blipFill>
        <p:spPr>
          <a:xfrm>
            <a:off x="918308" y="2116504"/>
            <a:ext cx="5994400" cy="1358900"/>
          </a:xfrm>
          <a:prstGeom prst="rect">
            <a:avLst/>
          </a:prstGeom>
        </p:spPr>
      </p:pic>
    </p:spTree>
    <p:extLst>
      <p:ext uri="{BB962C8B-B14F-4D97-AF65-F5344CB8AC3E}">
        <p14:creationId xmlns:p14="http://schemas.microsoft.com/office/powerpoint/2010/main" val="212415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 - Recap</a:t>
            </a:r>
            <a:endParaRPr lang="en-US" dirty="0"/>
          </a:p>
        </p:txBody>
      </p:sp>
      <p:pic>
        <p:nvPicPr>
          <p:cNvPr id="4" name="Picture 3"/>
          <p:cNvPicPr>
            <a:picLocks noChangeAspect="1"/>
          </p:cNvPicPr>
          <p:nvPr/>
        </p:nvPicPr>
        <p:blipFill>
          <a:blip r:embed="rId3"/>
          <a:stretch>
            <a:fillRect/>
          </a:stretch>
        </p:blipFill>
        <p:spPr>
          <a:xfrm>
            <a:off x="3086100" y="1930400"/>
            <a:ext cx="6019800" cy="2997200"/>
          </a:xfrm>
          <a:prstGeom prst="rect">
            <a:avLst/>
          </a:prstGeom>
        </p:spPr>
      </p:pic>
    </p:spTree>
    <p:extLst>
      <p:ext uri="{BB962C8B-B14F-4D97-AF65-F5344CB8AC3E}">
        <p14:creationId xmlns:p14="http://schemas.microsoft.com/office/powerpoint/2010/main" val="13305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 - Recap</a:t>
            </a:r>
            <a:endParaRPr lang="en-US" dirty="0"/>
          </a:p>
        </p:txBody>
      </p:sp>
      <p:pic>
        <p:nvPicPr>
          <p:cNvPr id="5" name="Picture 4"/>
          <p:cNvPicPr>
            <a:picLocks noChangeAspect="1"/>
          </p:cNvPicPr>
          <p:nvPr/>
        </p:nvPicPr>
        <p:blipFill>
          <a:blip r:embed="rId3"/>
          <a:stretch>
            <a:fillRect/>
          </a:stretch>
        </p:blipFill>
        <p:spPr>
          <a:xfrm>
            <a:off x="3181350" y="1794119"/>
            <a:ext cx="5829300" cy="4254500"/>
          </a:xfrm>
          <a:prstGeom prst="rect">
            <a:avLst/>
          </a:prstGeom>
        </p:spPr>
      </p:pic>
    </p:spTree>
    <p:extLst>
      <p:ext uri="{BB962C8B-B14F-4D97-AF65-F5344CB8AC3E}">
        <p14:creationId xmlns:p14="http://schemas.microsoft.com/office/powerpoint/2010/main" val="7613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a:t>
            </a:r>
            <a:endParaRPr lang="en-US" dirty="0"/>
          </a:p>
        </p:txBody>
      </p:sp>
      <p:sp>
        <p:nvSpPr>
          <p:cNvPr id="5" name="Content Placeholder 2"/>
          <p:cNvSpPr>
            <a:spLocks noGrp="1"/>
          </p:cNvSpPr>
          <p:nvPr>
            <p:ph idx="1"/>
          </p:nvPr>
        </p:nvSpPr>
        <p:spPr>
          <a:xfrm>
            <a:off x="1295400" y="1981201"/>
            <a:ext cx="9601200" cy="3809999"/>
          </a:xfrm>
        </p:spPr>
        <p:txBody>
          <a:bodyPr>
            <a:normAutofit fontScale="70000" lnSpcReduction="20000"/>
          </a:bodyPr>
          <a:lstStyle/>
          <a:p>
            <a:pPr fontAlgn="base"/>
            <a:r>
              <a:rPr lang="en-US" dirty="0"/>
              <a:t>A task is two or more activities chained together.</a:t>
            </a:r>
          </a:p>
          <a:p>
            <a:pPr fontAlgn="base"/>
            <a:r>
              <a:rPr lang="en-US" dirty="0"/>
              <a:t>The &lt;</a:t>
            </a:r>
            <a:r>
              <a:rPr lang="en-US" dirty="0" err="1"/>
              <a:t>EditText</a:t>
            </a:r>
            <a:r>
              <a:rPr lang="en-US" dirty="0"/>
              <a:t>&gt; element defines an editable text field for entering text. It inherits from the Android View class.</a:t>
            </a:r>
          </a:p>
          <a:p>
            <a:pPr fontAlgn="base"/>
            <a:r>
              <a:rPr lang="en-US" dirty="0"/>
              <a:t>You can add a new activity in Android Studio by choosing File → New... → Activity.</a:t>
            </a:r>
          </a:p>
          <a:p>
            <a:pPr fontAlgn="base"/>
            <a:r>
              <a:rPr lang="en-US" dirty="0"/>
              <a:t>Each activity you create must have an entry in </a:t>
            </a:r>
            <a:r>
              <a:rPr lang="en-US" dirty="0" err="1"/>
              <a:t>AndroidManifest.xml</a:t>
            </a:r>
            <a:r>
              <a:rPr lang="en-US" dirty="0"/>
              <a:t>.</a:t>
            </a:r>
          </a:p>
          <a:p>
            <a:pPr fontAlgn="base"/>
            <a:r>
              <a:rPr lang="en-US" dirty="0"/>
              <a:t>An intent is a type of message that Android components use to communicate with one another.</a:t>
            </a:r>
          </a:p>
          <a:p>
            <a:pPr fontAlgn="base"/>
            <a:r>
              <a:rPr lang="en-US" dirty="0"/>
              <a:t>An explicit intent explicitly specifies the component the intent is targeted at. </a:t>
            </a:r>
            <a:r>
              <a:rPr lang="en-US" dirty="0" smtClean="0"/>
              <a:t/>
            </a:r>
            <a:br>
              <a:rPr lang="en-US" dirty="0" smtClean="0"/>
            </a:br>
            <a:r>
              <a:rPr lang="en-US" dirty="0" smtClean="0"/>
              <a:t>You </a:t>
            </a:r>
            <a:r>
              <a:rPr lang="en-US" dirty="0"/>
              <a:t>create an explicit intent using Intent intent = new Intent(this, </a:t>
            </a:r>
            <a:r>
              <a:rPr lang="en-US" dirty="0" err="1"/>
              <a:t>Target.class</a:t>
            </a:r>
            <a:r>
              <a:rPr lang="en-US" dirty="0"/>
              <a:t>);</a:t>
            </a:r>
          </a:p>
          <a:p>
            <a:pPr fontAlgn="base"/>
            <a:r>
              <a:rPr lang="en-US" dirty="0"/>
              <a:t>To start an activity, call </a:t>
            </a:r>
            <a:r>
              <a:rPr lang="en-US" dirty="0" err="1"/>
              <a:t>startActivity</a:t>
            </a:r>
            <a:r>
              <a:rPr lang="en-US" dirty="0"/>
              <a:t>(intent). If no activities are found, it throws an </a:t>
            </a:r>
            <a:r>
              <a:rPr lang="en-US" dirty="0" err="1"/>
              <a:t>ActivityNotFoundException</a:t>
            </a:r>
            <a:r>
              <a:rPr lang="en-US" dirty="0"/>
              <a:t>.</a:t>
            </a:r>
          </a:p>
          <a:p>
            <a:pPr fontAlgn="base"/>
            <a:r>
              <a:rPr lang="en-US" dirty="0"/>
              <a:t>Use the </a:t>
            </a:r>
            <a:r>
              <a:rPr lang="en-US" dirty="0" err="1"/>
              <a:t>putExtra</a:t>
            </a:r>
            <a:r>
              <a:rPr lang="en-US" dirty="0"/>
              <a:t>() method to add extra information to an intent.</a:t>
            </a:r>
          </a:p>
          <a:p>
            <a:pPr fontAlgn="base"/>
            <a:r>
              <a:rPr lang="en-US" dirty="0"/>
              <a:t>Use the </a:t>
            </a:r>
            <a:r>
              <a:rPr lang="en-US" dirty="0" err="1"/>
              <a:t>getIntent</a:t>
            </a:r>
            <a:r>
              <a:rPr lang="en-US" dirty="0"/>
              <a:t>() method to retrieve the intent that started the </a:t>
            </a:r>
            <a:r>
              <a:rPr lang="en-US" dirty="0" smtClean="0"/>
              <a:t>activity</a:t>
            </a:r>
          </a:p>
        </p:txBody>
      </p:sp>
    </p:spTree>
    <p:extLst>
      <p:ext uri="{BB962C8B-B14F-4D97-AF65-F5344CB8AC3E}">
        <p14:creationId xmlns:p14="http://schemas.microsoft.com/office/powerpoint/2010/main" val="63888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Chapter 1 HFAD – HelloWorld on </a:t>
            </a:r>
            <a:r>
              <a:rPr lang="en-US" dirty="0" err="1" smtClean="0"/>
              <a:t>Github</a:t>
            </a:r>
            <a:r>
              <a:rPr lang="en-US" dirty="0" smtClean="0"/>
              <a:t> (due today</a:t>
            </a:r>
            <a:r>
              <a:rPr lang="en-US" dirty="0" smtClean="0"/>
              <a:t>) </a:t>
            </a:r>
          </a:p>
          <a:p>
            <a:pPr lvl="1"/>
            <a:r>
              <a:rPr lang="en-US" dirty="0" smtClean="0"/>
              <a:t>Email </a:t>
            </a:r>
            <a:r>
              <a:rPr lang="en-US" dirty="0" err="1" smtClean="0"/>
              <a:t>github</a:t>
            </a:r>
            <a:r>
              <a:rPr lang="en-US" dirty="0" smtClean="0"/>
              <a:t> link to </a:t>
            </a:r>
            <a:r>
              <a:rPr lang="en-US" dirty="0" err="1" smtClean="0"/>
              <a:t>gnolan@ltu.edu</a:t>
            </a:r>
            <a:endParaRPr lang="en-US" dirty="0" smtClean="0"/>
          </a:p>
          <a:p>
            <a:r>
              <a:rPr lang="en-US" dirty="0"/>
              <a:t>Chapter </a:t>
            </a:r>
            <a:r>
              <a:rPr lang="en-US" dirty="0" smtClean="0"/>
              <a:t>2 </a:t>
            </a:r>
            <a:r>
              <a:rPr lang="en-US" dirty="0"/>
              <a:t>HFAD – </a:t>
            </a:r>
            <a:r>
              <a:rPr lang="en-US" dirty="0" err="1" smtClean="0"/>
              <a:t>BookWorld</a:t>
            </a:r>
            <a:r>
              <a:rPr lang="en-US" dirty="0" smtClean="0"/>
              <a:t> </a:t>
            </a:r>
            <a:r>
              <a:rPr lang="en-US" dirty="0" err="1"/>
              <a:t>Github</a:t>
            </a:r>
            <a:r>
              <a:rPr lang="en-US" dirty="0"/>
              <a:t> (due </a:t>
            </a:r>
            <a:r>
              <a:rPr lang="en-US" dirty="0" smtClean="0"/>
              <a:t>Tuesday</a:t>
            </a:r>
            <a:r>
              <a:rPr lang="en-US" dirty="0" smtClean="0"/>
              <a:t>)</a:t>
            </a:r>
          </a:p>
          <a:p>
            <a:pPr lvl="1"/>
            <a:r>
              <a:rPr lang="en-US" dirty="0" smtClean="0"/>
              <a:t>Choose book categories, fiction, non-fiction, horror, drama and display different books for each category – use </a:t>
            </a:r>
            <a:r>
              <a:rPr lang="en-US" dirty="0" err="1" smtClean="0"/>
              <a:t>BeerAdviser</a:t>
            </a:r>
            <a:r>
              <a:rPr lang="en-US" dirty="0" smtClean="0"/>
              <a:t> code</a:t>
            </a:r>
            <a:endParaRPr lang="en-US" dirty="0" smtClean="0"/>
          </a:p>
          <a:p>
            <a:r>
              <a:rPr lang="en-US" dirty="0" smtClean="0"/>
              <a:t>Read Chapter 3</a:t>
            </a:r>
            <a:endParaRPr lang="en-US" dirty="0"/>
          </a:p>
        </p:txBody>
      </p:sp>
    </p:spTree>
    <p:extLst>
      <p:ext uri="{BB962C8B-B14F-4D97-AF65-F5344CB8AC3E}">
        <p14:creationId xmlns:p14="http://schemas.microsoft.com/office/powerpoint/2010/main" val="155180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4" name="Picture 3"/>
          <p:cNvPicPr>
            <a:picLocks noChangeAspect="1"/>
          </p:cNvPicPr>
          <p:nvPr/>
        </p:nvPicPr>
        <p:blipFill>
          <a:blip r:embed="rId3"/>
          <a:stretch>
            <a:fillRect/>
          </a:stretch>
        </p:blipFill>
        <p:spPr>
          <a:xfrm>
            <a:off x="6862529" y="0"/>
            <a:ext cx="5329471" cy="6858000"/>
          </a:xfrm>
          <a:prstGeom prst="rect">
            <a:avLst/>
          </a:prstGeom>
        </p:spPr>
      </p:pic>
    </p:spTree>
    <p:extLst>
      <p:ext uri="{BB962C8B-B14F-4D97-AF65-F5344CB8AC3E}">
        <p14:creationId xmlns:p14="http://schemas.microsoft.com/office/powerpoint/2010/main" val="210433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5" name="Picture 4"/>
          <p:cNvPicPr>
            <a:picLocks noChangeAspect="1"/>
          </p:cNvPicPr>
          <p:nvPr/>
        </p:nvPicPr>
        <p:blipFill>
          <a:blip r:embed="rId3"/>
          <a:stretch>
            <a:fillRect/>
          </a:stretch>
        </p:blipFill>
        <p:spPr>
          <a:xfrm>
            <a:off x="2260600" y="1850465"/>
            <a:ext cx="7670800" cy="4089400"/>
          </a:xfrm>
          <a:prstGeom prst="rect">
            <a:avLst/>
          </a:prstGeom>
        </p:spPr>
      </p:pic>
    </p:spTree>
    <p:extLst>
      <p:ext uri="{BB962C8B-B14F-4D97-AF65-F5344CB8AC3E}">
        <p14:creationId xmlns:p14="http://schemas.microsoft.com/office/powerpoint/2010/main" val="3688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990600" y="1757083"/>
            <a:ext cx="10210800" cy="4419600"/>
          </a:xfrm>
          <a:prstGeom prst="rect">
            <a:avLst/>
          </a:prstGeom>
        </p:spPr>
      </p:pic>
    </p:spTree>
    <p:extLst>
      <p:ext uri="{BB962C8B-B14F-4D97-AF65-F5344CB8AC3E}">
        <p14:creationId xmlns:p14="http://schemas.microsoft.com/office/powerpoint/2010/main" val="140064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4" name="Picture 3"/>
          <p:cNvPicPr>
            <a:picLocks noChangeAspect="1"/>
          </p:cNvPicPr>
          <p:nvPr/>
        </p:nvPicPr>
        <p:blipFill>
          <a:blip r:embed="rId3"/>
          <a:stretch>
            <a:fillRect/>
          </a:stretch>
        </p:blipFill>
        <p:spPr>
          <a:xfrm>
            <a:off x="374650" y="2146300"/>
            <a:ext cx="11442700" cy="2565400"/>
          </a:xfrm>
          <a:prstGeom prst="rect">
            <a:avLst/>
          </a:prstGeom>
        </p:spPr>
      </p:pic>
    </p:spTree>
    <p:extLst>
      <p:ext uri="{BB962C8B-B14F-4D97-AF65-F5344CB8AC3E}">
        <p14:creationId xmlns:p14="http://schemas.microsoft.com/office/powerpoint/2010/main" val="19441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a:t>
            </a:r>
            <a:endParaRPr lang="en-US" dirty="0"/>
          </a:p>
        </p:txBody>
      </p:sp>
      <p:pic>
        <p:nvPicPr>
          <p:cNvPr id="4" name="Picture 3"/>
          <p:cNvPicPr>
            <a:picLocks noChangeAspect="1"/>
          </p:cNvPicPr>
          <p:nvPr/>
        </p:nvPicPr>
        <p:blipFill>
          <a:blip r:embed="rId3"/>
          <a:stretch>
            <a:fillRect/>
          </a:stretch>
        </p:blipFill>
        <p:spPr>
          <a:xfrm>
            <a:off x="1295400" y="1807135"/>
            <a:ext cx="9601200" cy="4140200"/>
          </a:xfrm>
          <a:prstGeom prst="rect">
            <a:avLst/>
          </a:prstGeom>
        </p:spPr>
      </p:pic>
    </p:spTree>
    <p:extLst>
      <p:ext uri="{BB962C8B-B14F-4D97-AF65-F5344CB8AC3E}">
        <p14:creationId xmlns:p14="http://schemas.microsoft.com/office/powerpoint/2010/main" val="131881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3" name="Picture 2"/>
          <p:cNvPicPr>
            <a:picLocks noChangeAspect="1"/>
          </p:cNvPicPr>
          <p:nvPr/>
        </p:nvPicPr>
        <p:blipFill>
          <a:blip r:embed="rId3"/>
          <a:stretch>
            <a:fillRect/>
          </a:stretch>
        </p:blipFill>
        <p:spPr>
          <a:xfrm>
            <a:off x="2292350" y="2222500"/>
            <a:ext cx="7607300" cy="2413000"/>
          </a:xfrm>
          <a:prstGeom prst="rect">
            <a:avLst/>
          </a:prstGeom>
        </p:spPr>
      </p:pic>
    </p:spTree>
    <p:extLst>
      <p:ext uri="{BB962C8B-B14F-4D97-AF65-F5344CB8AC3E}">
        <p14:creationId xmlns:p14="http://schemas.microsoft.com/office/powerpoint/2010/main" val="130801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 4 – Activity Lifecycle</a:t>
            </a:r>
            <a:endParaRPr lang="en-US" dirty="0"/>
          </a:p>
        </p:txBody>
      </p:sp>
      <p:pic>
        <p:nvPicPr>
          <p:cNvPr id="4" name="Picture 3"/>
          <p:cNvPicPr>
            <a:picLocks noChangeAspect="1"/>
          </p:cNvPicPr>
          <p:nvPr/>
        </p:nvPicPr>
        <p:blipFill>
          <a:blip r:embed="rId3"/>
          <a:stretch>
            <a:fillRect/>
          </a:stretch>
        </p:blipFill>
        <p:spPr>
          <a:xfrm>
            <a:off x="3638550" y="2622550"/>
            <a:ext cx="4914900" cy="1612900"/>
          </a:xfrm>
          <a:prstGeom prst="rect">
            <a:avLst/>
          </a:prstGeom>
        </p:spPr>
      </p:pic>
    </p:spTree>
    <p:extLst>
      <p:ext uri="{BB962C8B-B14F-4D97-AF65-F5344CB8AC3E}">
        <p14:creationId xmlns:p14="http://schemas.microsoft.com/office/powerpoint/2010/main" val="95565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5" name="Picture 4"/>
          <p:cNvPicPr>
            <a:picLocks noChangeAspect="1"/>
          </p:cNvPicPr>
          <p:nvPr/>
        </p:nvPicPr>
        <p:blipFill>
          <a:blip r:embed="rId3"/>
          <a:stretch>
            <a:fillRect/>
          </a:stretch>
        </p:blipFill>
        <p:spPr>
          <a:xfrm>
            <a:off x="3547782" y="503853"/>
            <a:ext cx="7886700" cy="5600700"/>
          </a:xfrm>
          <a:prstGeom prst="rect">
            <a:avLst/>
          </a:prstGeom>
        </p:spPr>
      </p:pic>
    </p:spTree>
    <p:extLst>
      <p:ext uri="{BB962C8B-B14F-4D97-AF65-F5344CB8AC3E}">
        <p14:creationId xmlns:p14="http://schemas.microsoft.com/office/powerpoint/2010/main" val="85249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Chap 4 –  Activity Lifecycle - Layout</a:t>
            </a:r>
            <a:endParaRPr lang="en-US" dirty="0"/>
          </a:p>
        </p:txBody>
      </p:sp>
      <p:pic>
        <p:nvPicPr>
          <p:cNvPr id="3" name="Picture 2"/>
          <p:cNvPicPr>
            <a:picLocks noChangeAspect="1"/>
          </p:cNvPicPr>
          <p:nvPr/>
        </p:nvPicPr>
        <p:blipFill>
          <a:blip r:embed="rId3"/>
          <a:stretch>
            <a:fillRect/>
          </a:stretch>
        </p:blipFill>
        <p:spPr>
          <a:xfrm>
            <a:off x="3898900" y="1894541"/>
            <a:ext cx="4394200" cy="3606800"/>
          </a:xfrm>
          <a:prstGeom prst="rect">
            <a:avLst/>
          </a:prstGeom>
        </p:spPr>
      </p:pic>
    </p:spTree>
    <p:extLst>
      <p:ext uri="{BB962C8B-B14F-4D97-AF65-F5344CB8AC3E}">
        <p14:creationId xmlns:p14="http://schemas.microsoft.com/office/powerpoint/2010/main" val="18956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Chap 4 – </a:t>
            </a:r>
            <a:br>
              <a:rPr lang="en-US" dirty="0" smtClean="0"/>
            </a:br>
            <a:r>
              <a:rPr lang="en-US" dirty="0" smtClean="0"/>
              <a:t>Activity </a:t>
            </a:r>
            <a:br>
              <a:rPr lang="en-US" dirty="0" smtClean="0"/>
            </a:br>
            <a:r>
              <a:rPr lang="en-US" dirty="0" smtClean="0"/>
              <a:t>Lifecycle</a:t>
            </a:r>
            <a:endParaRPr lang="en-US" dirty="0"/>
          </a:p>
        </p:txBody>
      </p:sp>
      <p:pic>
        <p:nvPicPr>
          <p:cNvPr id="4" name="Picture 3"/>
          <p:cNvPicPr>
            <a:picLocks noChangeAspect="1"/>
          </p:cNvPicPr>
          <p:nvPr/>
        </p:nvPicPr>
        <p:blipFill>
          <a:blip r:embed="rId3"/>
          <a:stretch>
            <a:fillRect/>
          </a:stretch>
        </p:blipFill>
        <p:spPr>
          <a:xfrm>
            <a:off x="3639105" y="0"/>
            <a:ext cx="7257495" cy="6858000"/>
          </a:xfrm>
          <a:prstGeom prst="rect">
            <a:avLst/>
          </a:prstGeom>
        </p:spPr>
      </p:pic>
    </p:spTree>
    <p:extLst>
      <p:ext uri="{BB962C8B-B14F-4D97-AF65-F5344CB8AC3E}">
        <p14:creationId xmlns:p14="http://schemas.microsoft.com/office/powerpoint/2010/main" val="3422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04900" y="2037603"/>
            <a:ext cx="9982200" cy="3213100"/>
          </a:xfrm>
          <a:prstGeom prst="rect">
            <a:avLst/>
          </a:prstGeom>
        </p:spPr>
      </p:pic>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 - Layout</a:t>
            </a:r>
            <a:endParaRPr lang="en-US" dirty="0"/>
          </a:p>
        </p:txBody>
      </p:sp>
    </p:spTree>
    <p:extLst>
      <p:ext uri="{BB962C8B-B14F-4D97-AF65-F5344CB8AC3E}">
        <p14:creationId xmlns:p14="http://schemas.microsoft.com/office/powerpoint/2010/main" val="5279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 - Layout</a:t>
            </a:r>
            <a:endParaRPr lang="en-US" dirty="0"/>
          </a:p>
        </p:txBody>
      </p:sp>
      <p:pic>
        <p:nvPicPr>
          <p:cNvPr id="2" name="Picture 1"/>
          <p:cNvPicPr>
            <a:picLocks noChangeAspect="1"/>
          </p:cNvPicPr>
          <p:nvPr/>
        </p:nvPicPr>
        <p:blipFill>
          <a:blip r:embed="rId3"/>
          <a:stretch>
            <a:fillRect/>
          </a:stretch>
        </p:blipFill>
        <p:spPr>
          <a:xfrm>
            <a:off x="1295400" y="503853"/>
            <a:ext cx="8191500" cy="5486400"/>
          </a:xfrm>
          <a:prstGeom prst="rect">
            <a:avLst/>
          </a:prstGeom>
        </p:spPr>
      </p:pic>
    </p:spTree>
    <p:extLst>
      <p:ext uri="{BB962C8B-B14F-4D97-AF65-F5344CB8AC3E}">
        <p14:creationId xmlns:p14="http://schemas.microsoft.com/office/powerpoint/2010/main" val="106043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Lifecycle - Activity</a:t>
            </a:r>
            <a:endParaRPr lang="en-US" dirty="0"/>
          </a:p>
        </p:txBody>
      </p:sp>
      <p:pic>
        <p:nvPicPr>
          <p:cNvPr id="3" name="Picture 2"/>
          <p:cNvPicPr>
            <a:picLocks noChangeAspect="1"/>
          </p:cNvPicPr>
          <p:nvPr/>
        </p:nvPicPr>
        <p:blipFill>
          <a:blip r:embed="rId3"/>
          <a:stretch>
            <a:fillRect/>
          </a:stretch>
        </p:blipFill>
        <p:spPr>
          <a:xfrm>
            <a:off x="1417556" y="2597897"/>
            <a:ext cx="4678444" cy="1758950"/>
          </a:xfrm>
          <a:prstGeom prst="rect">
            <a:avLst/>
          </a:prstGeom>
        </p:spPr>
      </p:pic>
      <p:pic>
        <p:nvPicPr>
          <p:cNvPr id="4" name="Picture 3"/>
          <p:cNvPicPr>
            <a:picLocks noChangeAspect="1"/>
          </p:cNvPicPr>
          <p:nvPr/>
        </p:nvPicPr>
        <p:blipFill>
          <a:blip r:embed="rId4"/>
          <a:stretch>
            <a:fillRect/>
          </a:stretch>
        </p:blipFill>
        <p:spPr>
          <a:xfrm>
            <a:off x="6908800" y="1950570"/>
            <a:ext cx="3987800" cy="3530600"/>
          </a:xfrm>
          <a:prstGeom prst="rect">
            <a:avLst/>
          </a:prstGeom>
        </p:spPr>
      </p:pic>
    </p:spTree>
    <p:extLst>
      <p:ext uri="{BB962C8B-B14F-4D97-AF65-F5344CB8AC3E}">
        <p14:creationId xmlns:p14="http://schemas.microsoft.com/office/powerpoint/2010/main" val="212485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a:t>
            </a:r>
            <a:endParaRPr lang="en-US" dirty="0"/>
          </a:p>
        </p:txBody>
      </p:sp>
      <p:pic>
        <p:nvPicPr>
          <p:cNvPr id="2" name="Picture 1"/>
          <p:cNvPicPr>
            <a:picLocks noChangeAspect="1"/>
          </p:cNvPicPr>
          <p:nvPr/>
        </p:nvPicPr>
        <p:blipFill>
          <a:blip r:embed="rId3"/>
          <a:stretch>
            <a:fillRect/>
          </a:stretch>
        </p:blipFill>
        <p:spPr>
          <a:xfrm>
            <a:off x="4164712" y="0"/>
            <a:ext cx="7089870" cy="6858000"/>
          </a:xfrm>
          <a:prstGeom prst="rect">
            <a:avLst/>
          </a:prstGeom>
        </p:spPr>
      </p:pic>
    </p:spTree>
    <p:extLst>
      <p:ext uri="{BB962C8B-B14F-4D97-AF65-F5344CB8AC3E}">
        <p14:creationId xmlns:p14="http://schemas.microsoft.com/office/powerpoint/2010/main" val="15744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t>
            </a:r>
            <a:br>
              <a:rPr lang="en-US" dirty="0" smtClean="0"/>
            </a:br>
            <a:r>
              <a:rPr lang="en-US" dirty="0" smtClean="0"/>
              <a:t>Activity </a:t>
            </a:r>
            <a:endParaRPr lang="en-US" dirty="0"/>
          </a:p>
        </p:txBody>
      </p:sp>
      <p:pic>
        <p:nvPicPr>
          <p:cNvPr id="3" name="Picture 2"/>
          <p:cNvPicPr>
            <a:picLocks noChangeAspect="1"/>
          </p:cNvPicPr>
          <p:nvPr/>
        </p:nvPicPr>
        <p:blipFill>
          <a:blip r:embed="rId3"/>
          <a:stretch>
            <a:fillRect/>
          </a:stretch>
        </p:blipFill>
        <p:spPr>
          <a:xfrm>
            <a:off x="723526" y="503853"/>
            <a:ext cx="10350500" cy="4953000"/>
          </a:xfrm>
          <a:prstGeom prst="rect">
            <a:avLst/>
          </a:prstGeom>
        </p:spPr>
      </p:pic>
    </p:spTree>
    <p:extLst>
      <p:ext uri="{BB962C8B-B14F-4D97-AF65-F5344CB8AC3E}">
        <p14:creationId xmlns:p14="http://schemas.microsoft.com/office/powerpoint/2010/main" val="110964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a:t>
            </a:r>
            <a:endParaRPr lang="en-US" dirty="0"/>
          </a:p>
        </p:txBody>
      </p:sp>
      <p:sp>
        <p:nvSpPr>
          <p:cNvPr id="5" name="Content Placeholder 2"/>
          <p:cNvSpPr>
            <a:spLocks noGrp="1"/>
          </p:cNvSpPr>
          <p:nvPr>
            <p:ph idx="1"/>
          </p:nvPr>
        </p:nvSpPr>
        <p:spPr>
          <a:xfrm>
            <a:off x="1295400" y="1981201"/>
            <a:ext cx="9601200" cy="3809999"/>
          </a:xfrm>
        </p:spPr>
        <p:txBody>
          <a:bodyPr/>
          <a:lstStyle/>
          <a:p>
            <a:r>
              <a:rPr lang="en-US" dirty="0" smtClean="0"/>
              <a:t>Create 1</a:t>
            </a:r>
            <a:r>
              <a:rPr lang="en-US" baseline="30000" dirty="0" smtClean="0"/>
              <a:t>st</a:t>
            </a:r>
            <a:r>
              <a:rPr lang="en-US" dirty="0" smtClean="0"/>
              <a:t> activity</a:t>
            </a:r>
          </a:p>
          <a:p>
            <a:r>
              <a:rPr lang="en-US" dirty="0" smtClean="0"/>
              <a:t>Create 2</a:t>
            </a:r>
            <a:r>
              <a:rPr lang="en-US" baseline="30000" dirty="0" smtClean="0"/>
              <a:t>nd</a:t>
            </a:r>
            <a:r>
              <a:rPr lang="en-US" dirty="0" smtClean="0"/>
              <a:t> activity</a:t>
            </a:r>
          </a:p>
          <a:p>
            <a:r>
              <a:rPr lang="en-US" dirty="0" smtClean="0"/>
              <a:t>Call 2</a:t>
            </a:r>
            <a:r>
              <a:rPr lang="en-US" baseline="30000" dirty="0" smtClean="0"/>
              <a:t>nd</a:t>
            </a:r>
            <a:r>
              <a:rPr lang="en-US" dirty="0" smtClean="0"/>
              <a:t> activity</a:t>
            </a:r>
          </a:p>
          <a:p>
            <a:r>
              <a:rPr lang="en-US" dirty="0" smtClean="0"/>
              <a:t>Pass Data</a:t>
            </a:r>
          </a:p>
        </p:txBody>
      </p:sp>
    </p:spTree>
    <p:extLst>
      <p:ext uri="{BB962C8B-B14F-4D97-AF65-F5344CB8AC3E}">
        <p14:creationId xmlns:p14="http://schemas.microsoft.com/office/powerpoint/2010/main" val="3799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2" name="Picture 1"/>
          <p:cNvPicPr>
            <a:picLocks noChangeAspect="1"/>
          </p:cNvPicPr>
          <p:nvPr/>
        </p:nvPicPr>
        <p:blipFill>
          <a:blip r:embed="rId3"/>
          <a:stretch>
            <a:fillRect/>
          </a:stretch>
        </p:blipFill>
        <p:spPr>
          <a:xfrm>
            <a:off x="476249" y="2173940"/>
            <a:ext cx="11555787" cy="748553"/>
          </a:xfrm>
          <a:prstGeom prst="rect">
            <a:avLst/>
          </a:prstGeom>
        </p:spPr>
      </p:pic>
    </p:spTree>
    <p:extLst>
      <p:ext uri="{BB962C8B-B14F-4D97-AF65-F5344CB8AC3E}">
        <p14:creationId xmlns:p14="http://schemas.microsoft.com/office/powerpoint/2010/main" val="197041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3" name="Picture 2"/>
          <p:cNvPicPr>
            <a:picLocks noChangeAspect="1"/>
          </p:cNvPicPr>
          <p:nvPr/>
        </p:nvPicPr>
        <p:blipFill>
          <a:blip r:embed="rId3"/>
          <a:stretch>
            <a:fillRect/>
          </a:stretch>
        </p:blipFill>
        <p:spPr>
          <a:xfrm>
            <a:off x="277159" y="2381250"/>
            <a:ext cx="11552230" cy="1168774"/>
          </a:xfrm>
          <a:prstGeom prst="rect">
            <a:avLst/>
          </a:prstGeom>
        </p:spPr>
      </p:pic>
    </p:spTree>
    <p:extLst>
      <p:ext uri="{BB962C8B-B14F-4D97-AF65-F5344CB8AC3E}">
        <p14:creationId xmlns:p14="http://schemas.microsoft.com/office/powerpoint/2010/main" val="214468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2" name="Picture 1"/>
          <p:cNvPicPr>
            <a:picLocks noChangeAspect="1"/>
          </p:cNvPicPr>
          <p:nvPr/>
        </p:nvPicPr>
        <p:blipFill>
          <a:blip r:embed="rId3"/>
          <a:stretch>
            <a:fillRect/>
          </a:stretch>
        </p:blipFill>
        <p:spPr>
          <a:xfrm>
            <a:off x="768350" y="342900"/>
            <a:ext cx="10655300" cy="6172200"/>
          </a:xfrm>
          <a:prstGeom prst="rect">
            <a:avLst/>
          </a:prstGeom>
        </p:spPr>
      </p:pic>
    </p:spTree>
    <p:extLst>
      <p:ext uri="{BB962C8B-B14F-4D97-AF65-F5344CB8AC3E}">
        <p14:creationId xmlns:p14="http://schemas.microsoft.com/office/powerpoint/2010/main" val="183735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sp>
        <p:nvSpPr>
          <p:cNvPr id="3" name="Rectangle 2"/>
          <p:cNvSpPr/>
          <p:nvPr/>
        </p:nvSpPr>
        <p:spPr>
          <a:xfrm>
            <a:off x="2581835" y="2474259"/>
            <a:ext cx="7637930" cy="1754326"/>
          </a:xfrm>
          <a:prstGeom prst="rect">
            <a:avLst/>
          </a:prstGeom>
        </p:spPr>
        <p:txBody>
          <a:bodyPr wrap="square">
            <a:spAutoFit/>
          </a:bodyPr>
          <a:lstStyle/>
          <a:p>
            <a:r>
              <a:rPr lang="en-US" dirty="0"/>
              <a:t>protected void </a:t>
            </a:r>
            <a:r>
              <a:rPr lang="en-US" dirty="0" err="1"/>
              <a:t>onCreate</a:t>
            </a:r>
            <a:r>
              <a:rPr lang="en-US" dirty="0"/>
              <a:t>(Bundle </a:t>
            </a:r>
            <a:r>
              <a:rPr lang="en-US" dirty="0" err="1"/>
              <a:t>savedInstanceState</a:t>
            </a:r>
            <a:r>
              <a:rPr lang="en-US" dirty="0"/>
              <a:t>) {    </a:t>
            </a:r>
            <a:endParaRPr lang="en-US" dirty="0" smtClean="0"/>
          </a:p>
          <a:p>
            <a:endParaRPr lang="en-US" dirty="0" smtClean="0"/>
          </a:p>
          <a:p>
            <a:r>
              <a:rPr lang="en-US" dirty="0" smtClean="0"/>
              <a:t>...    </a:t>
            </a:r>
            <a:r>
              <a:rPr lang="en-US" dirty="0" err="1"/>
              <a:t>runTimer</a:t>
            </a:r>
            <a:r>
              <a:rPr lang="en-US" dirty="0" smtClean="0"/>
              <a:t>();</a:t>
            </a:r>
          </a:p>
          <a:p>
            <a:endParaRPr lang="en-US" dirty="0"/>
          </a:p>
          <a:p>
            <a:endParaRPr lang="en-US" dirty="0" smtClean="0"/>
          </a:p>
          <a:p>
            <a:r>
              <a:rPr lang="en-US" dirty="0" smtClean="0"/>
              <a:t>}</a:t>
            </a:r>
            <a:endParaRPr lang="en-US" dirty="0"/>
          </a:p>
        </p:txBody>
      </p:sp>
    </p:spTree>
    <p:extLst>
      <p:ext uri="{BB962C8B-B14F-4D97-AF65-F5344CB8AC3E}">
        <p14:creationId xmlns:p14="http://schemas.microsoft.com/office/powerpoint/2010/main" val="210921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4 –  Activity </a:t>
            </a:r>
            <a:endParaRPr lang="en-US" dirty="0"/>
          </a:p>
        </p:txBody>
      </p:sp>
      <p:pic>
        <p:nvPicPr>
          <p:cNvPr id="2" name="Picture 1"/>
          <p:cNvPicPr>
            <a:picLocks noChangeAspect="1"/>
          </p:cNvPicPr>
          <p:nvPr/>
        </p:nvPicPr>
        <p:blipFill>
          <a:blip r:embed="rId3"/>
          <a:stretch>
            <a:fillRect/>
          </a:stretch>
        </p:blipFill>
        <p:spPr>
          <a:xfrm>
            <a:off x="871444" y="127000"/>
            <a:ext cx="10198100" cy="6731000"/>
          </a:xfrm>
          <a:prstGeom prst="rect">
            <a:avLst/>
          </a:prstGeom>
        </p:spPr>
      </p:pic>
    </p:spTree>
    <p:extLst>
      <p:ext uri="{BB962C8B-B14F-4D97-AF65-F5344CB8AC3E}">
        <p14:creationId xmlns:p14="http://schemas.microsoft.com/office/powerpoint/2010/main" val="1845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a:t>Chapter 1 HFAD – HelloWorld on </a:t>
            </a:r>
            <a:r>
              <a:rPr lang="en-US" dirty="0" err="1"/>
              <a:t>Github</a:t>
            </a:r>
            <a:r>
              <a:rPr lang="en-US" dirty="0"/>
              <a:t> (due today) </a:t>
            </a:r>
          </a:p>
          <a:p>
            <a:pPr lvl="1"/>
            <a:r>
              <a:rPr lang="en-US" dirty="0"/>
              <a:t>Email </a:t>
            </a:r>
            <a:r>
              <a:rPr lang="en-US" dirty="0" err="1"/>
              <a:t>github</a:t>
            </a:r>
            <a:r>
              <a:rPr lang="en-US" dirty="0"/>
              <a:t> link to </a:t>
            </a:r>
            <a:r>
              <a:rPr lang="en-US" dirty="0" err="1"/>
              <a:t>gnolan@ltu.edu</a:t>
            </a:r>
            <a:endParaRPr lang="en-US" dirty="0"/>
          </a:p>
          <a:p>
            <a:r>
              <a:rPr lang="en-US" dirty="0"/>
              <a:t>Chapter 2 HFAD – </a:t>
            </a:r>
            <a:r>
              <a:rPr lang="en-US" dirty="0" err="1"/>
              <a:t>BookWorld</a:t>
            </a:r>
            <a:r>
              <a:rPr lang="en-US" dirty="0"/>
              <a:t> </a:t>
            </a:r>
            <a:r>
              <a:rPr lang="en-US" dirty="0" err="1"/>
              <a:t>Github</a:t>
            </a:r>
            <a:r>
              <a:rPr lang="en-US" dirty="0"/>
              <a:t> (due Tuesday)</a:t>
            </a:r>
          </a:p>
          <a:p>
            <a:pPr lvl="1"/>
            <a:r>
              <a:rPr lang="en-US" dirty="0"/>
              <a:t>Choose book categories, fiction, non-fiction, horror, drama and display different books for each category – use </a:t>
            </a:r>
            <a:r>
              <a:rPr lang="en-US" dirty="0" err="1"/>
              <a:t>BeerAdviser</a:t>
            </a:r>
            <a:r>
              <a:rPr lang="en-US" dirty="0"/>
              <a:t> code</a:t>
            </a:r>
          </a:p>
          <a:p>
            <a:r>
              <a:rPr lang="en-US" dirty="0"/>
              <a:t>Read Chapter 3</a:t>
            </a:r>
            <a:endParaRPr lang="en-US" dirty="0"/>
          </a:p>
        </p:txBody>
      </p:sp>
    </p:spTree>
    <p:extLst>
      <p:ext uri="{BB962C8B-B14F-4D97-AF65-F5344CB8AC3E}">
        <p14:creationId xmlns:p14="http://schemas.microsoft.com/office/powerpoint/2010/main" val="80956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Activities</a:t>
            </a:r>
            <a:endParaRPr lang="en-US" dirty="0"/>
          </a:p>
        </p:txBody>
      </p:sp>
      <p:sp>
        <p:nvSpPr>
          <p:cNvPr id="5" name="Content Placeholder 2"/>
          <p:cNvSpPr>
            <a:spLocks noGrp="1"/>
          </p:cNvSpPr>
          <p:nvPr>
            <p:ph idx="1"/>
          </p:nvPr>
        </p:nvSpPr>
        <p:spPr>
          <a:xfrm>
            <a:off x="1295400" y="1981201"/>
            <a:ext cx="9601200" cy="3809999"/>
          </a:xfrm>
        </p:spPr>
        <p:txBody>
          <a:bodyPr>
            <a:normAutofit fontScale="70000" lnSpcReduction="20000"/>
          </a:bodyPr>
          <a:lstStyle/>
          <a:p>
            <a:pPr fontAlgn="base"/>
            <a:r>
              <a:rPr lang="en-US" dirty="0"/>
              <a:t>A task is two or more activities chained together.</a:t>
            </a:r>
          </a:p>
          <a:p>
            <a:pPr fontAlgn="base"/>
            <a:r>
              <a:rPr lang="en-US" dirty="0"/>
              <a:t>The &lt;</a:t>
            </a:r>
            <a:r>
              <a:rPr lang="en-US" dirty="0" err="1"/>
              <a:t>EditText</a:t>
            </a:r>
            <a:r>
              <a:rPr lang="en-US" dirty="0"/>
              <a:t>&gt; element defines an editable text field for entering text. It inherits from the Android View class.</a:t>
            </a:r>
          </a:p>
          <a:p>
            <a:pPr fontAlgn="base"/>
            <a:r>
              <a:rPr lang="en-US" dirty="0"/>
              <a:t>You can add a new activity in Android Studio by choosing File → New... → Activity.</a:t>
            </a:r>
          </a:p>
          <a:p>
            <a:pPr fontAlgn="base"/>
            <a:r>
              <a:rPr lang="en-US" dirty="0"/>
              <a:t>Each activity you create must have an entry in </a:t>
            </a:r>
            <a:r>
              <a:rPr lang="en-US" dirty="0" err="1"/>
              <a:t>AndroidManifest.xml</a:t>
            </a:r>
            <a:r>
              <a:rPr lang="en-US" dirty="0"/>
              <a:t>.</a:t>
            </a:r>
          </a:p>
          <a:p>
            <a:pPr fontAlgn="base"/>
            <a:r>
              <a:rPr lang="en-US" dirty="0"/>
              <a:t>An intent is a type of message that Android components use to communicate with one another.</a:t>
            </a:r>
          </a:p>
          <a:p>
            <a:pPr fontAlgn="base"/>
            <a:r>
              <a:rPr lang="en-US" dirty="0"/>
              <a:t>An explicit intent explicitly specifies the component the intent is targeted at. You create an explicit intent using Intent intent = new Intent(this, </a:t>
            </a:r>
            <a:r>
              <a:rPr lang="en-US" dirty="0" err="1"/>
              <a:t>Target.class</a:t>
            </a:r>
            <a:r>
              <a:rPr lang="en-US" dirty="0"/>
              <a:t>);</a:t>
            </a:r>
          </a:p>
          <a:p>
            <a:pPr fontAlgn="base"/>
            <a:r>
              <a:rPr lang="en-US" dirty="0"/>
              <a:t>To start an activity, call </a:t>
            </a:r>
            <a:r>
              <a:rPr lang="en-US" dirty="0" err="1"/>
              <a:t>startActivity</a:t>
            </a:r>
            <a:r>
              <a:rPr lang="en-US" dirty="0"/>
              <a:t>(intent). If no activities are found, it throws an </a:t>
            </a:r>
            <a:r>
              <a:rPr lang="en-US" dirty="0" err="1"/>
              <a:t>ActivityNotFoundException</a:t>
            </a:r>
            <a:r>
              <a:rPr lang="en-US" dirty="0"/>
              <a:t>.</a:t>
            </a:r>
          </a:p>
          <a:p>
            <a:pPr fontAlgn="base"/>
            <a:r>
              <a:rPr lang="en-US" dirty="0"/>
              <a:t>Use the </a:t>
            </a:r>
            <a:r>
              <a:rPr lang="en-US" dirty="0" err="1"/>
              <a:t>putExtra</a:t>
            </a:r>
            <a:r>
              <a:rPr lang="en-US" dirty="0"/>
              <a:t>() method to add extra information to an intent.</a:t>
            </a:r>
          </a:p>
          <a:p>
            <a:pPr fontAlgn="base"/>
            <a:r>
              <a:rPr lang="en-US" dirty="0"/>
              <a:t>Use the </a:t>
            </a:r>
            <a:r>
              <a:rPr lang="en-US" dirty="0" err="1"/>
              <a:t>getIntent</a:t>
            </a:r>
            <a:r>
              <a:rPr lang="en-US" dirty="0"/>
              <a:t>() method to retrieve the intent that started the </a:t>
            </a:r>
            <a:r>
              <a:rPr lang="en-US" dirty="0" smtClean="0"/>
              <a:t>activity</a:t>
            </a:r>
          </a:p>
        </p:txBody>
      </p:sp>
    </p:spTree>
    <p:extLst>
      <p:ext uri="{BB962C8B-B14F-4D97-AF65-F5344CB8AC3E}">
        <p14:creationId xmlns:p14="http://schemas.microsoft.com/office/powerpoint/2010/main" val="8074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1</a:t>
            </a:r>
            <a:r>
              <a:rPr lang="en-US" baseline="30000" dirty="0" smtClean="0"/>
              <a:t>st</a:t>
            </a:r>
            <a:r>
              <a:rPr lang="en-US" dirty="0" smtClean="0"/>
              <a:t> Activity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987" y="1646238"/>
            <a:ext cx="7349565" cy="4756003"/>
          </a:xfrm>
          <a:prstGeom prst="rect">
            <a:avLst/>
          </a:prstGeom>
        </p:spPr>
      </p:pic>
    </p:spTree>
    <p:extLst>
      <p:ext uri="{BB962C8B-B14F-4D97-AF65-F5344CB8AC3E}">
        <p14:creationId xmlns:p14="http://schemas.microsoft.com/office/powerpoint/2010/main" val="127465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1</a:t>
            </a:r>
            <a:r>
              <a:rPr lang="en-US" baseline="30000" dirty="0" smtClean="0"/>
              <a:t>st</a:t>
            </a:r>
            <a:r>
              <a:rPr lang="en-US" dirty="0" smtClean="0"/>
              <a:t> Activity</a:t>
            </a:r>
            <a:endParaRPr lang="en-US" dirty="0"/>
          </a:p>
        </p:txBody>
      </p:sp>
      <p:pic>
        <p:nvPicPr>
          <p:cNvPr id="3" name="Picture 2"/>
          <p:cNvPicPr>
            <a:picLocks noChangeAspect="1"/>
          </p:cNvPicPr>
          <p:nvPr/>
        </p:nvPicPr>
        <p:blipFill>
          <a:blip r:embed="rId3"/>
          <a:stretch>
            <a:fillRect/>
          </a:stretch>
        </p:blipFill>
        <p:spPr>
          <a:xfrm>
            <a:off x="1517276" y="2001370"/>
            <a:ext cx="3276600" cy="3429000"/>
          </a:xfrm>
          <a:prstGeom prst="rect">
            <a:avLst/>
          </a:prstGeom>
        </p:spPr>
      </p:pic>
      <p:pic>
        <p:nvPicPr>
          <p:cNvPr id="6" name="Picture 5"/>
          <p:cNvPicPr>
            <a:picLocks noChangeAspect="1"/>
          </p:cNvPicPr>
          <p:nvPr/>
        </p:nvPicPr>
        <p:blipFill>
          <a:blip r:embed="rId4"/>
          <a:stretch>
            <a:fillRect/>
          </a:stretch>
        </p:blipFill>
        <p:spPr>
          <a:xfrm>
            <a:off x="5259293" y="0"/>
            <a:ext cx="6538259" cy="6829402"/>
          </a:xfrm>
          <a:prstGeom prst="rect">
            <a:avLst/>
          </a:prstGeom>
        </p:spPr>
      </p:pic>
    </p:spTree>
    <p:extLst>
      <p:ext uri="{BB962C8B-B14F-4D97-AF65-F5344CB8AC3E}">
        <p14:creationId xmlns:p14="http://schemas.microsoft.com/office/powerpoint/2010/main" val="20056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1</a:t>
            </a:r>
            <a:r>
              <a:rPr lang="en-US" baseline="30000" dirty="0" smtClean="0"/>
              <a:t>st</a:t>
            </a:r>
            <a:r>
              <a:rPr lang="en-US" dirty="0" smtClean="0"/>
              <a:t> Activity</a:t>
            </a:r>
            <a:endParaRPr lang="en-US" dirty="0"/>
          </a:p>
        </p:txBody>
      </p:sp>
      <p:pic>
        <p:nvPicPr>
          <p:cNvPr id="5" name="Picture 4"/>
          <p:cNvPicPr>
            <a:picLocks noChangeAspect="1"/>
          </p:cNvPicPr>
          <p:nvPr/>
        </p:nvPicPr>
        <p:blipFill>
          <a:blip r:embed="rId3"/>
          <a:stretch>
            <a:fillRect/>
          </a:stretch>
        </p:blipFill>
        <p:spPr>
          <a:xfrm>
            <a:off x="5259293" y="0"/>
            <a:ext cx="6538259" cy="6829402"/>
          </a:xfrm>
          <a:prstGeom prst="rect">
            <a:avLst/>
          </a:prstGeom>
        </p:spPr>
      </p:pic>
      <p:pic>
        <p:nvPicPr>
          <p:cNvPr id="4" name="Picture 3"/>
          <p:cNvPicPr>
            <a:picLocks noChangeAspect="1"/>
          </p:cNvPicPr>
          <p:nvPr/>
        </p:nvPicPr>
        <p:blipFill>
          <a:blip r:embed="rId4"/>
          <a:stretch>
            <a:fillRect/>
          </a:stretch>
        </p:blipFill>
        <p:spPr>
          <a:xfrm>
            <a:off x="939800" y="1940485"/>
            <a:ext cx="4216400" cy="3873500"/>
          </a:xfrm>
          <a:prstGeom prst="rect">
            <a:avLst/>
          </a:prstGeom>
        </p:spPr>
      </p:pic>
    </p:spTree>
    <p:extLst>
      <p:ext uri="{BB962C8B-B14F-4D97-AF65-F5344CB8AC3E}">
        <p14:creationId xmlns:p14="http://schemas.microsoft.com/office/powerpoint/2010/main" val="14971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2591</Words>
  <Application>Microsoft Macintosh PowerPoint</Application>
  <PresentationFormat>Widescreen</PresentationFormat>
  <Paragraphs>241</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Ubuntu Mono Bold</vt:lpstr>
      <vt:lpstr>Arial</vt:lpstr>
      <vt:lpstr>Diamond Grid 16x9</vt:lpstr>
      <vt:lpstr>Building Android apps – Week 2b</vt:lpstr>
      <vt:lpstr>Agenda</vt:lpstr>
      <vt:lpstr>Multiple Activities</vt:lpstr>
      <vt:lpstr>Multiple Activities</vt:lpstr>
      <vt:lpstr>Multiple Activities</vt:lpstr>
      <vt:lpstr>Multiple Activities</vt:lpstr>
      <vt:lpstr>Create 1st Activity</vt:lpstr>
      <vt:lpstr>Create 1st Activity</vt:lpstr>
      <vt:lpstr>Create 1st Activity</vt:lpstr>
      <vt:lpstr>Create 1st Activity</vt:lpstr>
      <vt:lpstr>Create 1st Activity</vt:lpstr>
      <vt:lpstr>Create 2nd  Activity</vt:lpstr>
      <vt:lpstr>Create 2nd  Activity</vt:lpstr>
      <vt:lpstr>Create 2nd  Activity</vt:lpstr>
      <vt:lpstr>Create 2nd  Activity</vt:lpstr>
      <vt:lpstr>Create 2nd Activity</vt:lpstr>
      <vt:lpstr>Create 2nd Activity</vt:lpstr>
      <vt:lpstr>Create 2nd Activity</vt:lpstr>
      <vt:lpstr>Create 2nd Activity</vt:lpstr>
      <vt:lpstr>Create 2nd  Activity</vt:lpstr>
      <vt:lpstr>Call 2nd  Activity</vt:lpstr>
      <vt:lpstr>Call 2nd  Activity</vt:lpstr>
      <vt:lpstr>Call 2nd  Activity</vt:lpstr>
      <vt:lpstr>Pass Data</vt:lpstr>
      <vt:lpstr>Pass Data</vt:lpstr>
      <vt:lpstr>Pass Data</vt:lpstr>
      <vt:lpstr>Pass Data – Send Data</vt:lpstr>
      <vt:lpstr>Pass Data – Receive Data</vt:lpstr>
      <vt:lpstr>Pass Data  – Send Data</vt:lpstr>
      <vt:lpstr>Pass Data  – Receive Data</vt:lpstr>
      <vt:lpstr>Multiple Activities - Recap</vt:lpstr>
      <vt:lpstr>Multiple Activities - Recap</vt:lpstr>
      <vt:lpstr>Multiple Activities - Recap</vt:lpstr>
      <vt:lpstr>Multiple Activities</vt:lpstr>
      <vt:lpstr>Assignment</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vt:lpstr>
      <vt:lpstr>Chap 4 –  Activity Lifecycle - Layout</vt:lpstr>
      <vt:lpstr>Chap 4 –  Activity  Lifecycle</vt:lpstr>
      <vt:lpstr>Chap 4 –  Activity Lifecycle - Layout</vt:lpstr>
      <vt:lpstr>Chap 4 –  Activity Lifecycle - Layout</vt:lpstr>
      <vt:lpstr>Chap 4 –  Activity Lifecycle - Activity</vt:lpstr>
      <vt:lpstr>Chap 4 –   Activity </vt:lpstr>
      <vt:lpstr>Chap 4 –   Activity </vt:lpstr>
      <vt:lpstr>Chap 4 –  Activity </vt:lpstr>
      <vt:lpstr>Chap 4 –  Activity </vt:lpstr>
      <vt:lpstr>Chap 4 –  Activity </vt:lpstr>
      <vt:lpstr>Chap 4 –  Activity </vt:lpstr>
      <vt:lpstr>Chap 4 –  Activity </vt:lpstr>
      <vt:lpstr>Assignment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2016-09-01T21:35:59Z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